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3" r:id="rId15"/>
    <p:sldId id="274" r:id="rId16"/>
    <p:sldId id="275" r:id="rId17"/>
    <p:sldId id="277" r:id="rId18"/>
    <p:sldId id="268" r:id="rId19"/>
    <p:sldId id="269" r:id="rId20"/>
    <p:sldId id="270" r:id="rId21"/>
    <p:sldId id="271" r:id="rId22"/>
    <p:sldId id="272" r:id="rId23"/>
    <p:sldId id="282" r:id="rId24"/>
    <p:sldId id="276" r:id="rId25"/>
    <p:sldId id="278" r:id="rId26"/>
    <p:sldId id="281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3" autoAdjust="0"/>
    <p:restoredTop sz="94674" autoAdjust="0"/>
  </p:normalViewPr>
  <p:slideViewPr>
    <p:cSldViewPr>
      <p:cViewPr varScale="1">
        <p:scale>
          <a:sx n="70" d="100"/>
          <a:sy n="70" d="100"/>
        </p:scale>
        <p:origin x="-137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3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8" charset="0"/>
              <a:buNone/>
              <a:defRPr sz="2400">
                <a:latin typeface="Times New Roman" pitchFamily="18" charset="0"/>
                <a:cs typeface="Times New Roman" pitchFamily="18" charset="0"/>
                <a:sym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4339" name="Shape 4"/>
          <p:cNvSpPr txBox="1">
            <a:spLocks noGrp="1"/>
          </p:cNvSpPr>
          <p:nvPr>
            <p:ph type="dt" idx="10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Times New Roman" pitchFamily="18" charset="0"/>
              <a:buNone/>
              <a:defRPr sz="1200">
                <a:latin typeface="Times New Roman" pitchFamily="18" charset="0"/>
                <a:cs typeface="Times New Roman" pitchFamily="18" charset="0"/>
                <a:sym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4340" name="Shape 5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14300" algn="l" rtl="0">
              <a:spcBef>
                <a:spcPts val="0"/>
              </a:spcBef>
              <a:buSzPct val="100000"/>
              <a:buFont typeface="Arial"/>
              <a:buChar char="●"/>
              <a:defRPr sz="1800" b="0" i="0" u="none" strike="noStrike" cap="none"/>
            </a:lvl1pPr>
            <a:lvl2pPr marL="457200" marR="0" lvl="1" indent="114300" algn="l" rtl="0">
              <a:spcBef>
                <a:spcPts val="0"/>
              </a:spcBef>
              <a:buSzPct val="100000"/>
              <a:buFont typeface="Arial"/>
              <a:buChar char="○"/>
              <a:defRPr sz="1800" b="0" i="0" u="none" strike="noStrike" cap="none"/>
            </a:lvl2pPr>
            <a:lvl3pPr marL="914400" marR="0" lvl="2" indent="114300" algn="l" rtl="0">
              <a:spcBef>
                <a:spcPts val="0"/>
              </a:spcBef>
              <a:buSzPct val="100000"/>
              <a:buFont typeface="Arial"/>
              <a:buChar char="■"/>
              <a:defRPr sz="1800" b="0" i="0" u="none" strike="noStrike" cap="none"/>
            </a:lvl3pPr>
            <a:lvl4pPr marL="1371600" marR="0" lvl="3" indent="114300" algn="l" rtl="0">
              <a:spcBef>
                <a:spcPts val="0"/>
              </a:spcBef>
              <a:buSzPct val="100000"/>
              <a:buFont typeface="Arial"/>
              <a:buChar char="●"/>
              <a:defRPr sz="1800" b="0" i="0" u="none" strike="noStrike" cap="none"/>
            </a:lvl4pPr>
            <a:lvl5pPr marL="1828800" marR="0" lvl="4" indent="114300" algn="l" rtl="0">
              <a:spcBef>
                <a:spcPts val="0"/>
              </a:spcBef>
              <a:buSzPct val="100000"/>
              <a:buFont typeface="Arial"/>
              <a:buChar char="○"/>
              <a:defRPr sz="1800" b="0" i="0" u="none" strike="noStrike" cap="none"/>
            </a:lvl5pPr>
            <a:lvl6pPr marL="2286000" marR="0" lvl="5" indent="114300" algn="l" rtl="0">
              <a:spcBef>
                <a:spcPts val="0"/>
              </a:spcBef>
              <a:buSzPct val="100000"/>
              <a:buFont typeface="Arial"/>
              <a:buChar char="■"/>
              <a:defRPr sz="1800" b="0" i="0" u="none" strike="noStrike" cap="none"/>
            </a:lvl6pPr>
            <a:lvl7pPr marL="2743200" marR="0" lvl="6" indent="114300" algn="l" rtl="0">
              <a:spcBef>
                <a:spcPts val="0"/>
              </a:spcBef>
              <a:buSzPct val="100000"/>
              <a:buFont typeface="Arial"/>
              <a:buChar char="●"/>
              <a:defRPr sz="1800" b="0" i="0" u="none" strike="noStrike" cap="none"/>
            </a:lvl7pPr>
            <a:lvl8pPr marL="3200400" marR="0" lvl="7" indent="114300" algn="l" rtl="0">
              <a:spcBef>
                <a:spcPts val="0"/>
              </a:spcBef>
              <a:buSzPct val="100000"/>
              <a:buFont typeface="Arial"/>
              <a:buChar char="○"/>
              <a:defRPr sz="1800" b="0" i="0" u="none" strike="noStrike" cap="none"/>
            </a:lvl8pPr>
            <a:lvl9pPr marL="3657600" marR="0" lvl="8" indent="114300" algn="l" rtl="0">
              <a:spcBef>
                <a:spcPts val="0"/>
              </a:spcBef>
              <a:buSzPct val="100000"/>
              <a:buFont typeface="Arial"/>
              <a:buChar char="■"/>
              <a:defRPr sz="1800" b="0" i="0" u="none" strike="noStrike" cap="none"/>
            </a:lvl9pPr>
          </a:lstStyle>
          <a:p>
            <a:pPr lvl="0"/>
            <a:endParaRPr noProof="0"/>
          </a:p>
        </p:txBody>
      </p:sp>
      <p:sp>
        <p:nvSpPr>
          <p:cNvPr id="14342" name="Shape 7"/>
          <p:cNvSpPr txBox="1">
            <a:spLocks noGrp="1"/>
          </p:cNvSpPr>
          <p:nvPr>
            <p:ph type="ftr" idx="11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8" charset="0"/>
              <a:buNone/>
              <a:defRPr sz="2400">
                <a:latin typeface="Times New Roman" pitchFamily="18" charset="0"/>
                <a:cs typeface="Times New Roman" pitchFamily="18" charset="0"/>
                <a:sym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4343" name="Shape 8"/>
          <p:cNvSpPr txBox="1">
            <a:spLocks noGrp="1"/>
          </p:cNvSpPr>
          <p:nvPr>
            <p:ph type="sldNum" idx="12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25000"/>
              <a:buFont typeface="Times New Roman" pitchFamily="18" charset="0"/>
              <a:buNone/>
              <a:defRPr sz="1200">
                <a:latin typeface="Times New Roman" pitchFamily="18" charset="0"/>
                <a:cs typeface="Times New Roman" pitchFamily="18" charset="0"/>
                <a:sym typeface="Times New Roman" pitchFamily="18" charset="0"/>
              </a:defRPr>
            </a:lvl1pPr>
          </a:lstStyle>
          <a:p>
            <a:fld id="{EE9CF317-CBFF-42B8-84DC-106ACBEED0F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indent="1143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9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indent="0">
              <a:spcBef>
                <a:spcPct val="0"/>
              </a:spcBef>
              <a:buSzPct val="25000"/>
              <a:buFontTx/>
              <a:buNone/>
            </a:pPr>
            <a:endParaRPr lang="ru-RU" smtClean="0"/>
          </a:p>
        </p:txBody>
      </p:sp>
      <p:sp>
        <p:nvSpPr>
          <p:cNvPr id="16386" name="Shape 92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hape 15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indent="0">
              <a:spcBef>
                <a:spcPct val="0"/>
              </a:spcBef>
              <a:buSzPct val="25000"/>
              <a:buFontTx/>
              <a:buNone/>
            </a:pPr>
            <a:endParaRPr lang="ru-RU" smtClean="0"/>
          </a:p>
        </p:txBody>
      </p:sp>
      <p:sp>
        <p:nvSpPr>
          <p:cNvPr id="34818" name="Shape 158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hape 16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indent="0">
              <a:spcBef>
                <a:spcPct val="0"/>
              </a:spcBef>
              <a:buSzPct val="25000"/>
              <a:buFontTx/>
              <a:buNone/>
            </a:pPr>
            <a:endParaRPr lang="ru-RU" smtClean="0"/>
          </a:p>
        </p:txBody>
      </p:sp>
      <p:sp>
        <p:nvSpPr>
          <p:cNvPr id="36866" name="Shape 165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hape 17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indent="0">
              <a:spcBef>
                <a:spcPct val="0"/>
              </a:spcBef>
              <a:buSzPct val="25000"/>
              <a:buFontTx/>
              <a:buNone/>
            </a:pPr>
            <a:endParaRPr lang="ru-RU" dirty="0" smtClean="0"/>
          </a:p>
        </p:txBody>
      </p:sp>
      <p:sp>
        <p:nvSpPr>
          <p:cNvPr id="38914" name="Shape 172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hape 21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indent="0">
              <a:spcBef>
                <a:spcPct val="0"/>
              </a:spcBef>
              <a:buSzPct val="25000"/>
              <a:buFontTx/>
              <a:buNone/>
            </a:pPr>
            <a:endParaRPr lang="ru-RU" smtClean="0"/>
          </a:p>
        </p:txBody>
      </p:sp>
      <p:sp>
        <p:nvSpPr>
          <p:cNvPr id="51202" name="Shape 218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hape 22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indent="0">
              <a:spcBef>
                <a:spcPct val="0"/>
              </a:spcBef>
              <a:buSzPct val="25000"/>
              <a:buFontTx/>
              <a:buNone/>
            </a:pPr>
            <a:endParaRPr lang="ru-RU" smtClean="0"/>
          </a:p>
        </p:txBody>
      </p:sp>
      <p:sp>
        <p:nvSpPr>
          <p:cNvPr id="53250" name="Shape 225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hape 24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indent="0">
              <a:spcBef>
                <a:spcPct val="0"/>
              </a:spcBef>
              <a:buSzPct val="25000"/>
              <a:buFontTx/>
              <a:buNone/>
            </a:pPr>
            <a:endParaRPr lang="ru-RU" smtClean="0"/>
          </a:p>
        </p:txBody>
      </p:sp>
      <p:sp>
        <p:nvSpPr>
          <p:cNvPr id="55298" name="Shape 241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hape 25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indent="0">
              <a:spcBef>
                <a:spcPct val="0"/>
              </a:spcBef>
              <a:buSzPct val="25000"/>
              <a:buFontTx/>
              <a:buNone/>
            </a:pPr>
            <a:endParaRPr lang="ru-RU" smtClean="0"/>
          </a:p>
        </p:txBody>
      </p:sp>
      <p:sp>
        <p:nvSpPr>
          <p:cNvPr id="59394" name="Shape 257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hape 17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indent="0">
              <a:spcBef>
                <a:spcPct val="0"/>
              </a:spcBef>
              <a:buSzPct val="25000"/>
              <a:buFontTx/>
              <a:buNone/>
            </a:pPr>
            <a:endParaRPr lang="ru-RU" smtClean="0"/>
          </a:p>
        </p:txBody>
      </p:sp>
      <p:sp>
        <p:nvSpPr>
          <p:cNvPr id="40962" name="Shape 179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hape 18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indent="0">
              <a:spcBef>
                <a:spcPct val="0"/>
              </a:spcBef>
              <a:buSzPct val="25000"/>
              <a:buFontTx/>
              <a:buNone/>
            </a:pPr>
            <a:endParaRPr lang="ru-RU" smtClean="0"/>
          </a:p>
        </p:txBody>
      </p:sp>
      <p:sp>
        <p:nvSpPr>
          <p:cNvPr id="43010" name="Shape 186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hape 19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indent="0">
              <a:spcBef>
                <a:spcPct val="0"/>
              </a:spcBef>
              <a:buSzPct val="25000"/>
              <a:buFontTx/>
              <a:buNone/>
            </a:pPr>
            <a:endParaRPr lang="ru-RU" smtClean="0"/>
          </a:p>
        </p:txBody>
      </p:sp>
      <p:sp>
        <p:nvSpPr>
          <p:cNvPr id="45058" name="Shape 194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98"/>
          <p:cNvSpPr>
            <a:spLocks noGrp="1" noRot="1" noChangeAspect="1"/>
          </p:cNvSpPr>
          <p:nvPr>
            <p:ph type="sldImg" idx="2"/>
          </p:nvPr>
        </p:nvSpPr>
        <p:spPr>
          <a:noFill/>
          <a:ln w="9525"/>
        </p:spPr>
      </p:sp>
      <p:sp>
        <p:nvSpPr>
          <p:cNvPr id="18434" name="Shape 9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tIns="45700" bIns="45700" numCol="1" compatLnSpc="1">
            <a:prstTxWarp prst="textNoShape">
              <a:avLst/>
            </a:prstTxWarp>
          </a:bodyPr>
          <a:lstStyle/>
          <a:p>
            <a:pPr indent="0">
              <a:spcBef>
                <a:spcPct val="0"/>
              </a:spcBef>
              <a:buSzPct val="25000"/>
              <a:buFontTx/>
              <a:buNone/>
            </a:pPr>
            <a:endParaRPr lang="ru-RU" smtClean="0"/>
          </a:p>
        </p:txBody>
      </p:sp>
      <p:sp>
        <p:nvSpPr>
          <p:cNvPr id="18435" name="Shape 100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b"/>
          <a:lstStyle/>
          <a:p>
            <a:pPr algn="r">
              <a:buClr>
                <a:srgbClr val="000000"/>
              </a:buClr>
              <a:buSzPct val="25000"/>
              <a:buFont typeface="Times New Roman" pitchFamily="18" charset="0"/>
              <a:buNone/>
            </a:pPr>
            <a:fld id="{60E85F92-B2A3-4AC7-9919-F5A66EA7502D}" type="slidenum">
              <a:rPr lang="en-US" sz="12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pPr algn="r">
                <a:buClr>
                  <a:srgbClr val="000000"/>
                </a:buClr>
                <a:buSzPct val="25000"/>
                <a:buFont typeface="Times New Roman" pitchFamily="18" charset="0"/>
                <a:buNone/>
              </a:pPr>
              <a:t>2</a:t>
            </a:fld>
            <a:endParaRPr lang="en-US" sz="120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hape 20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indent="0">
              <a:spcBef>
                <a:spcPct val="0"/>
              </a:spcBef>
              <a:buSzPct val="25000"/>
              <a:buFontTx/>
              <a:buNone/>
            </a:pPr>
            <a:endParaRPr lang="ru-RU" smtClean="0"/>
          </a:p>
        </p:txBody>
      </p:sp>
      <p:sp>
        <p:nvSpPr>
          <p:cNvPr id="47106" name="Shape 201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hape 20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indent="0">
              <a:spcBef>
                <a:spcPct val="0"/>
              </a:spcBef>
              <a:buSzPct val="25000"/>
              <a:buFontTx/>
              <a:buNone/>
            </a:pPr>
            <a:endParaRPr lang="ru-RU" smtClean="0"/>
          </a:p>
        </p:txBody>
      </p:sp>
      <p:sp>
        <p:nvSpPr>
          <p:cNvPr id="49154" name="Shape 209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hape 24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indent="0">
              <a:spcBef>
                <a:spcPct val="0"/>
              </a:spcBef>
              <a:buSzPct val="25000"/>
              <a:buFontTx/>
              <a:buNone/>
            </a:pPr>
            <a:endParaRPr lang="ru-RU" smtClean="0"/>
          </a:p>
        </p:txBody>
      </p:sp>
      <p:sp>
        <p:nvSpPr>
          <p:cNvPr id="57346" name="Shape 248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hape 26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indent="0">
              <a:spcBef>
                <a:spcPct val="0"/>
              </a:spcBef>
              <a:buSzPct val="25000"/>
              <a:buFontTx/>
              <a:buNone/>
            </a:pPr>
            <a:endParaRPr lang="ru-RU" smtClean="0"/>
          </a:p>
        </p:txBody>
      </p:sp>
      <p:sp>
        <p:nvSpPr>
          <p:cNvPr id="61442" name="Shape 264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hape 28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indent="0">
              <a:spcBef>
                <a:spcPct val="0"/>
              </a:spcBef>
              <a:buSzPct val="25000"/>
              <a:buFontTx/>
              <a:buNone/>
            </a:pPr>
            <a:endParaRPr lang="ru-RU" smtClean="0"/>
          </a:p>
        </p:txBody>
      </p:sp>
      <p:sp>
        <p:nvSpPr>
          <p:cNvPr id="67586" name="Shape 282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hape 10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indent="0">
              <a:spcBef>
                <a:spcPct val="0"/>
              </a:spcBef>
              <a:buSzPct val="25000"/>
              <a:buFontTx/>
              <a:buNone/>
            </a:pPr>
            <a:endParaRPr lang="ru-RU" smtClean="0"/>
          </a:p>
        </p:txBody>
      </p:sp>
      <p:sp>
        <p:nvSpPr>
          <p:cNvPr id="20482" name="Shape 107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hape 11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indent="0">
              <a:spcBef>
                <a:spcPct val="0"/>
              </a:spcBef>
              <a:buSzPct val="25000"/>
              <a:buFontTx/>
              <a:buNone/>
            </a:pPr>
            <a:endParaRPr lang="ru-RU" smtClean="0"/>
          </a:p>
        </p:txBody>
      </p:sp>
      <p:sp>
        <p:nvSpPr>
          <p:cNvPr id="22530" name="Shape 113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hape 11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indent="0">
              <a:spcBef>
                <a:spcPct val="0"/>
              </a:spcBef>
              <a:buSzPct val="25000"/>
              <a:buFontTx/>
              <a:buNone/>
            </a:pPr>
            <a:endParaRPr lang="ru-RU" smtClean="0"/>
          </a:p>
        </p:txBody>
      </p:sp>
      <p:sp>
        <p:nvSpPr>
          <p:cNvPr id="24578" name="Shape 119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hape 126"/>
          <p:cNvSpPr>
            <a:spLocks noGrp="1" noRot="1" noChangeAspect="1"/>
          </p:cNvSpPr>
          <p:nvPr>
            <p:ph type="sldImg" idx="2"/>
          </p:nvPr>
        </p:nvSpPr>
        <p:spPr>
          <a:noFill/>
          <a:ln w="9525"/>
        </p:spPr>
      </p:sp>
      <p:sp>
        <p:nvSpPr>
          <p:cNvPr id="26626" name="Shape 12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tIns="45700" bIns="45700" numCol="1" compatLnSpc="1">
            <a:prstTxWarp prst="textNoShape">
              <a:avLst/>
            </a:prstTxWarp>
          </a:bodyPr>
          <a:lstStyle/>
          <a:p>
            <a:pPr indent="0">
              <a:spcBef>
                <a:spcPct val="0"/>
              </a:spcBef>
              <a:buSzPct val="25000"/>
              <a:buFontTx/>
              <a:buNone/>
            </a:pPr>
            <a:endParaRPr lang="ru-RU" smtClean="0"/>
          </a:p>
        </p:txBody>
      </p:sp>
      <p:sp>
        <p:nvSpPr>
          <p:cNvPr id="26627" name="Shape 128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b"/>
          <a:lstStyle/>
          <a:p>
            <a:pPr algn="r">
              <a:buClr>
                <a:srgbClr val="000000"/>
              </a:buClr>
              <a:buSzPct val="25000"/>
              <a:buFont typeface="Times New Roman" pitchFamily="18" charset="0"/>
              <a:buNone/>
            </a:pPr>
            <a:fld id="{3478291B-279D-4B8C-AC01-94250461957E}" type="slidenum">
              <a:rPr lang="en-US" sz="12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pPr algn="r">
                <a:buClr>
                  <a:srgbClr val="000000"/>
                </a:buClr>
                <a:buSzPct val="25000"/>
                <a:buFont typeface="Times New Roman" pitchFamily="18" charset="0"/>
                <a:buNone/>
              </a:pPr>
              <a:t>6</a:t>
            </a:fld>
            <a:endParaRPr lang="en-US" sz="120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hape 135"/>
          <p:cNvSpPr>
            <a:spLocks noGrp="1" noRot="1" noChangeAspect="1"/>
          </p:cNvSpPr>
          <p:nvPr>
            <p:ph type="sldImg" idx="2"/>
          </p:nvPr>
        </p:nvSpPr>
        <p:spPr>
          <a:noFill/>
          <a:ln w="9525"/>
        </p:spPr>
      </p:sp>
      <p:sp>
        <p:nvSpPr>
          <p:cNvPr id="28674" name="Shape 13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tIns="45700" bIns="45700" numCol="1" compatLnSpc="1">
            <a:prstTxWarp prst="textNoShape">
              <a:avLst/>
            </a:prstTxWarp>
          </a:bodyPr>
          <a:lstStyle/>
          <a:p>
            <a:pPr indent="0">
              <a:spcBef>
                <a:spcPct val="0"/>
              </a:spcBef>
              <a:buSzPct val="25000"/>
              <a:buFontTx/>
              <a:buNone/>
            </a:pPr>
            <a:endParaRPr lang="ru-RU" smtClean="0"/>
          </a:p>
        </p:txBody>
      </p:sp>
      <p:sp>
        <p:nvSpPr>
          <p:cNvPr id="28675" name="Shape 137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b"/>
          <a:lstStyle/>
          <a:p>
            <a:pPr algn="r">
              <a:buClr>
                <a:srgbClr val="000000"/>
              </a:buClr>
              <a:buSzPct val="25000"/>
              <a:buFont typeface="Times New Roman" pitchFamily="18" charset="0"/>
              <a:buNone/>
            </a:pPr>
            <a:fld id="{E1CC2266-4FD8-4AD7-8B13-DFF9A08769EB}" type="slidenum">
              <a:rPr lang="en-US" sz="12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pPr algn="r">
                <a:buClr>
                  <a:srgbClr val="000000"/>
                </a:buClr>
                <a:buSzPct val="25000"/>
                <a:buFont typeface="Times New Roman" pitchFamily="18" charset="0"/>
                <a:buNone/>
              </a:pPr>
              <a:t>7</a:t>
            </a:fld>
            <a:endParaRPr lang="en-US" sz="120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hape 14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indent="0">
              <a:spcBef>
                <a:spcPct val="0"/>
              </a:spcBef>
              <a:buSzPct val="25000"/>
              <a:buFontTx/>
              <a:buNone/>
            </a:pPr>
            <a:endParaRPr lang="ru-RU" smtClean="0"/>
          </a:p>
        </p:txBody>
      </p:sp>
      <p:sp>
        <p:nvSpPr>
          <p:cNvPr id="30722" name="Shape 145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hape 15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indent="0">
              <a:spcBef>
                <a:spcPct val="0"/>
              </a:spcBef>
              <a:buSzPct val="25000"/>
              <a:buFontTx/>
              <a:buNone/>
            </a:pPr>
            <a:endParaRPr lang="ru-RU" smtClean="0"/>
          </a:p>
        </p:txBody>
      </p:sp>
      <p:sp>
        <p:nvSpPr>
          <p:cNvPr id="32770" name="Shape 151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228600" y="419100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228600" y="5334000"/>
            <a:ext cx="8686800" cy="914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hape 13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hape 1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6F3271-7EEC-499A-B258-72CAF3881D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3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3" cy="395128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24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hape 25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hape 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F10D45-5BC6-4E56-B674-D4A695ECE3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24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hape 25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hape 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54A919-8519-4124-A848-EDF30194B4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838200" y="228600"/>
            <a:ext cx="8077199" cy="9524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228600" y="1600200"/>
            <a:ext cx="8686800" cy="4640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24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hape 25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hape 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861B00-3BDA-4768-952F-49DC6E072C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838200" y="228600"/>
            <a:ext cx="8077199" cy="9524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228600" y="1600200"/>
            <a:ext cx="4267198" cy="46402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267198" cy="46402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24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hape 25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hape 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AE66F5-B282-4240-AB24-BBB88B8339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 rot="5400000">
            <a:off x="4823617" y="2148681"/>
            <a:ext cx="6011863" cy="2171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 rot="5400000">
            <a:off x="404018" y="53181"/>
            <a:ext cx="6011863" cy="63626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24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hape 25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hape 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4C9C69-012A-4114-85BC-8DB2D55AAE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838200" y="228600"/>
            <a:ext cx="8077199" cy="9524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 rot="5400000">
            <a:off x="2251868" y="-423069"/>
            <a:ext cx="4640262" cy="8686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24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hape 25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hape 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C4628-3D3D-4589-AD30-2893CC31C2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endParaRPr noProof="0">
              <a:sym typeface="Arial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24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hape 25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hape 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A49208-4DCB-41F4-86A6-44497CE0F5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24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hape 25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hape 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50C0E3-79CB-4CB4-9D31-A99BEA8108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4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Shape 25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hape 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DCD8FC-E0C7-4660-84D5-3FA48A7AC3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838200" y="228600"/>
            <a:ext cx="8077199" cy="9524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" name="Shape 24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hape 25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hape 26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635CE7-02E9-447C-AEDF-44FEF3CF04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10"/>
          <p:cNvSpPr txBox="1">
            <a:spLocks noGrp="1"/>
          </p:cNvSpPr>
          <p:nvPr>
            <p:ph type="title"/>
          </p:nvPr>
        </p:nvSpPr>
        <p:spPr bwMode="auto">
          <a:xfrm>
            <a:off x="838200" y="228600"/>
            <a:ext cx="8077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7" name="Shape 11"/>
          <p:cNvSpPr txBox="1">
            <a:spLocks noGrp="1"/>
          </p:cNvSpPr>
          <p:nvPr>
            <p:ph type="body" idx="1"/>
          </p:nvPr>
        </p:nvSpPr>
        <p:spPr bwMode="auto">
          <a:xfrm>
            <a:off x="228600" y="1600200"/>
            <a:ext cx="8686800" cy="464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8" name="Shape 12"/>
          <p:cNvSpPr txBox="1">
            <a:spLocks noGrp="1"/>
          </p:cNvSpPr>
          <p:nvPr>
            <p:ph type="dt" idx="10"/>
          </p:nvPr>
        </p:nvSpPr>
        <p:spPr bwMode="auto">
          <a:xfrm>
            <a:off x="2286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8" charset="0"/>
              <a:buNone/>
              <a:defRPr sz="2400">
                <a:latin typeface="Times New Roman" pitchFamily="18" charset="0"/>
                <a:cs typeface="Times New Roman" pitchFamily="18" charset="0"/>
                <a:sym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029" name="Shape 13"/>
          <p:cNvSpPr txBox="1">
            <a:spLocks noGrp="1"/>
          </p:cNvSpPr>
          <p:nvPr>
            <p:ph type="ft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ctr">
              <a:buClr>
                <a:srgbClr val="000000"/>
              </a:buClr>
              <a:buFont typeface="Times New Roman" pitchFamily="18" charset="0"/>
              <a:buNone/>
              <a:defRPr>
                <a:latin typeface="Times New Roman" pitchFamily="18" charset="0"/>
                <a:cs typeface="Times New Roman" pitchFamily="18" charset="0"/>
                <a:sym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030" name="Shape 14"/>
          <p:cNvSpPr txBox="1">
            <a:spLocks noGrp="1"/>
          </p:cNvSpPr>
          <p:nvPr>
            <p:ph type="sldNum" idx="12"/>
          </p:nvPr>
        </p:nvSpPr>
        <p:spPr bwMode="auto">
          <a:xfrm>
            <a:off x="67818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25000"/>
              <a:buFont typeface="Times New Roman" pitchFamily="18" charset="0"/>
              <a:buNone/>
              <a:defRPr>
                <a:latin typeface="Times New Roman" pitchFamily="18" charset="0"/>
                <a:cs typeface="Times New Roman" pitchFamily="18" charset="0"/>
                <a:sym typeface="Times New Roman" pitchFamily="18" charset="0"/>
              </a:defRPr>
            </a:lvl1pPr>
          </a:lstStyle>
          <a:p>
            <a:fld id="{41E7ADC0-5530-444C-8F90-AC2D344E415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ape 22"/>
          <p:cNvSpPr txBox="1">
            <a:spLocks noGrp="1"/>
          </p:cNvSpPr>
          <p:nvPr>
            <p:ph type="title"/>
          </p:nvPr>
        </p:nvSpPr>
        <p:spPr bwMode="auto">
          <a:xfrm>
            <a:off x="838200" y="228600"/>
            <a:ext cx="8077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3075" name="Shape 23"/>
          <p:cNvSpPr txBox="1">
            <a:spLocks noGrp="1"/>
          </p:cNvSpPr>
          <p:nvPr>
            <p:ph type="body" idx="1"/>
          </p:nvPr>
        </p:nvSpPr>
        <p:spPr bwMode="auto">
          <a:xfrm>
            <a:off x="228600" y="1600200"/>
            <a:ext cx="8686800" cy="464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3076" name="Shape 24"/>
          <p:cNvSpPr txBox="1">
            <a:spLocks noGrp="1"/>
          </p:cNvSpPr>
          <p:nvPr>
            <p:ph type="dt" idx="10"/>
          </p:nvPr>
        </p:nvSpPr>
        <p:spPr bwMode="auto">
          <a:xfrm>
            <a:off x="2286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8" charset="0"/>
              <a:buNone/>
              <a:defRPr sz="2400">
                <a:latin typeface="Times New Roman" pitchFamily="18" charset="0"/>
                <a:cs typeface="Times New Roman" pitchFamily="18" charset="0"/>
                <a:sym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3077" name="Shape 25"/>
          <p:cNvSpPr txBox="1">
            <a:spLocks noGrp="1"/>
          </p:cNvSpPr>
          <p:nvPr>
            <p:ph type="ft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ctr">
              <a:buClr>
                <a:srgbClr val="000000"/>
              </a:buClr>
              <a:buFont typeface="Times New Roman" pitchFamily="18" charset="0"/>
              <a:buNone/>
              <a:defRPr>
                <a:latin typeface="Times New Roman" pitchFamily="18" charset="0"/>
                <a:cs typeface="Times New Roman" pitchFamily="18" charset="0"/>
                <a:sym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3078" name="Shape 26"/>
          <p:cNvSpPr txBox="1">
            <a:spLocks noGrp="1"/>
          </p:cNvSpPr>
          <p:nvPr>
            <p:ph type="sldNum" idx="12"/>
          </p:nvPr>
        </p:nvSpPr>
        <p:spPr bwMode="auto">
          <a:xfrm>
            <a:off x="67818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25000"/>
              <a:buFont typeface="Times New Roman" pitchFamily="18" charset="0"/>
              <a:buNone/>
              <a:defRPr>
                <a:latin typeface="Times New Roman" pitchFamily="18" charset="0"/>
                <a:cs typeface="Times New Roman" pitchFamily="18" charset="0"/>
                <a:sym typeface="Times New Roman" pitchFamily="18" charset="0"/>
              </a:defRPr>
            </a:lvl1pPr>
          </a:lstStyle>
          <a:p>
            <a:fld id="{967E3F08-65C4-4F6D-8E1D-6D2EE8EE3D1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hape 94"/>
          <p:cNvSpPr txBox="1">
            <a:spLocks noGrp="1"/>
          </p:cNvSpPr>
          <p:nvPr>
            <p:ph type="ctrTitle"/>
          </p:nvPr>
        </p:nvSpPr>
        <p:spPr>
          <a:xfrm>
            <a:off x="0" y="3886200"/>
            <a:ext cx="9144000" cy="1752600"/>
          </a:xfrm>
        </p:spPr>
        <p:txBody>
          <a:bodyPr tIns="45700" bIns="45700"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19194D"/>
              </a:buClr>
              <a:buSzPct val="25000"/>
              <a:buFont typeface="Arial Black" pitchFamily="34" charset="0"/>
              <a:buNone/>
            </a:pPr>
            <a:r>
              <a:rPr lang="ru-RU" sz="32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И</a:t>
            </a:r>
            <a:r>
              <a:rPr lang="en-US" sz="32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нтерактивн</a:t>
            </a:r>
            <a:r>
              <a:rPr lang="ru-RU" sz="32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ая</a:t>
            </a:r>
            <a:r>
              <a:rPr lang="en-US" sz="32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/>
            </a:r>
            <a:br>
              <a:rPr lang="en-US" sz="32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sz="32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образовательно-развлекательн</a:t>
            </a:r>
            <a:r>
              <a:rPr lang="ru-RU" sz="32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ая</a:t>
            </a:r>
            <a:r>
              <a:rPr lang="en-US" sz="32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ru-RU" sz="32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/>
            </a:r>
            <a:br>
              <a:rPr lang="ru-RU" sz="32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sz="32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программ</a:t>
            </a:r>
            <a:r>
              <a:rPr lang="ru-RU" sz="32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а</a:t>
            </a:r>
            <a:r>
              <a:rPr lang="en-US" sz="2600" dirty="0" smtClean="0">
                <a:solidFill>
                  <a:srgbClr val="19194D"/>
                </a:solidFill>
                <a:latin typeface="Arial Black" pitchFamily="34" charset="0"/>
                <a:cs typeface="Arial" charset="0"/>
                <a:sym typeface="Arial Black" pitchFamily="34" charset="0"/>
              </a:rPr>
              <a:t> </a:t>
            </a:r>
            <a:endParaRPr lang="en-US" sz="2600" dirty="0" smtClean="0">
              <a:solidFill>
                <a:srgbClr val="19194D"/>
              </a:solidFill>
              <a:latin typeface="Arial Black" pitchFamily="34" charset="0"/>
              <a:cs typeface="Arial" charset="0"/>
              <a:sym typeface="Arial Black" pitchFamily="34" charset="0"/>
            </a:endParaRPr>
          </a:p>
        </p:txBody>
      </p:sp>
      <p:sp>
        <p:nvSpPr>
          <p:cNvPr id="15362" name="Shape 95"/>
          <p:cNvSpPr txBox="1">
            <a:spLocks noGrp="1"/>
          </p:cNvSpPr>
          <p:nvPr>
            <p:ph type="subTitle" idx="1"/>
          </p:nvPr>
        </p:nvSpPr>
        <p:spPr>
          <a:xfrm>
            <a:off x="457200" y="5500702"/>
            <a:ext cx="8043890" cy="1095375"/>
          </a:xfrm>
        </p:spPr>
        <p:txBody>
          <a:bodyPr tIns="45700" bIns="45700"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ct val="25000"/>
              <a:buFont typeface="Arial Black" pitchFamily="34" charset="0"/>
              <a:buNone/>
            </a:pPr>
            <a:r>
              <a:rPr lang="ru-RU" sz="6000" b="1" dirty="0" smtClean="0">
                <a:solidFill>
                  <a:srgbClr val="002060"/>
                </a:solidFill>
                <a:latin typeface="Arial" charset="0"/>
                <a:cs typeface="Arial" charset="0"/>
                <a:sym typeface="Arial" charset="0"/>
              </a:rPr>
              <a:t>«</a:t>
            </a:r>
            <a:r>
              <a:rPr lang="en-US" sz="6000" b="1" dirty="0" smtClean="0">
                <a:solidFill>
                  <a:srgbClr val="002060"/>
                </a:solidFill>
                <a:latin typeface="Arial" charset="0"/>
                <a:cs typeface="Arial" charset="0"/>
                <a:sym typeface="Arial" charset="0"/>
              </a:rPr>
              <a:t>ДинаМир</a:t>
            </a:r>
            <a:r>
              <a:rPr lang="ru-RU" sz="6000" b="1" dirty="0" smtClean="0">
                <a:solidFill>
                  <a:srgbClr val="002060"/>
                </a:solidFill>
                <a:latin typeface="Arial" charset="0"/>
                <a:cs typeface="Arial" charset="0"/>
                <a:sym typeface="Arial" charset="0"/>
              </a:rPr>
              <a:t>»</a:t>
            </a:r>
            <a:endParaRPr lang="en-US" sz="6000" b="1" dirty="0" smtClean="0">
              <a:solidFill>
                <a:srgbClr val="00206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5363" name="Shape 96"/>
          <p:cNvSpPr txBox="1">
            <a:spLocks noChangeArrowheads="1"/>
          </p:cNvSpPr>
          <p:nvPr/>
        </p:nvSpPr>
        <p:spPr bwMode="auto">
          <a:xfrm>
            <a:off x="5181600" y="76200"/>
            <a:ext cx="3886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just">
              <a:buClr>
                <a:srgbClr val="FFFFFF"/>
              </a:buClr>
              <a:buSzPct val="25000"/>
              <a:buFont typeface="Arial" charset="0"/>
              <a:buNone/>
            </a:pPr>
            <a:r>
              <a:rPr lang="en-US" sz="2500">
                <a:solidFill>
                  <a:srgbClr val="FFFFFF"/>
                </a:solidFill>
              </a:rPr>
              <a:t>Интегрированные уроки </a:t>
            </a:r>
          </a:p>
          <a:p>
            <a:pPr algn="just">
              <a:buClr>
                <a:srgbClr val="FFFFFF"/>
              </a:buClr>
              <a:buSzPct val="25000"/>
              <a:buFont typeface="Arial" charset="0"/>
              <a:buNone/>
            </a:pPr>
            <a:r>
              <a:rPr lang="en-US" sz="2500">
                <a:solidFill>
                  <a:srgbClr val="FFFFFF"/>
                </a:solidFill>
              </a:rPr>
              <a:t>по истории и географии </a:t>
            </a:r>
          </a:p>
          <a:p>
            <a:pPr algn="just">
              <a:buClr>
                <a:srgbClr val="FFFFFF"/>
              </a:buClr>
              <a:buSzPct val="25000"/>
              <a:buFont typeface="Arial" charset="0"/>
              <a:buNone/>
            </a:pPr>
            <a:r>
              <a:rPr lang="en-US" sz="2500">
                <a:solidFill>
                  <a:srgbClr val="FFFFFF"/>
                </a:solidFill>
              </a:rPr>
              <a:t>с 5 по 8 класс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hape 160"/>
          <p:cNvSpPr txBox="1">
            <a:spLocks noGrp="1"/>
          </p:cNvSpPr>
          <p:nvPr>
            <p:ph type="title"/>
          </p:nvPr>
        </p:nvSpPr>
        <p:spPr>
          <a:xfrm>
            <a:off x="838200" y="228600"/>
            <a:ext cx="8077200" cy="952500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25000"/>
              <a:buFontTx/>
              <a:buNone/>
            </a:pPr>
            <a:r>
              <a:rPr lang="ru-RU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Режим знаний</a:t>
            </a:r>
            <a:endParaRPr lang="en-US" dirty="0" smtClean="0">
              <a:solidFill>
                <a:srgbClr val="FFFFFF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76201" y="2124075"/>
            <a:ext cx="6353188" cy="4421188"/>
          </a:xfrm>
        </p:spPr>
        <p:txBody>
          <a:bodyPr tIns="45700" bIns="45700">
            <a:noAutofit/>
          </a:bodyPr>
          <a:lstStyle/>
          <a:p>
            <a:pPr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None/>
            </a:pPr>
            <a:r>
              <a:rPr lang="ru-RU" sz="22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Курс начинается с того, что </a:t>
            </a:r>
            <a:r>
              <a:rPr lang="ru-RU" sz="22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пространство </a:t>
            </a:r>
            <a:r>
              <a:rPr lang="ru-RU" sz="22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и время на </a:t>
            </a:r>
            <a:r>
              <a:rPr lang="ru-RU" sz="22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Глобусе отматывается к</a:t>
            </a:r>
            <a:r>
              <a:rPr lang="ru-RU" sz="22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 точке </a:t>
            </a:r>
            <a:r>
              <a:rPr lang="ru-RU" sz="22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начала темы урока. </a:t>
            </a:r>
            <a:endParaRPr lang="ru-RU" sz="2200" dirty="0" smtClean="0">
              <a:solidFill>
                <a:srgbClr val="19194D"/>
              </a:solidFill>
              <a:latin typeface="Arial" charset="0"/>
              <a:cs typeface="Arial" charset="0"/>
              <a:sym typeface="Arial" charset="0"/>
            </a:endParaRPr>
          </a:p>
          <a:p>
            <a:pPr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None/>
            </a:pPr>
            <a:r>
              <a:rPr lang="ru-RU" sz="22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Далее начинается сюжет (в виде анимационного фильма, </a:t>
            </a:r>
            <a:r>
              <a:rPr lang="ru-RU" sz="22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аудиопостановки</a:t>
            </a:r>
            <a:r>
              <a:rPr lang="ru-RU" sz="22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)</a:t>
            </a:r>
          </a:p>
          <a:p>
            <a:pPr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None/>
            </a:pPr>
            <a:r>
              <a:rPr lang="ru-RU" sz="22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об определенном явлении или персонаже, </a:t>
            </a:r>
            <a:r>
              <a:rPr lang="ru-RU" sz="22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вызывающем </a:t>
            </a:r>
            <a:r>
              <a:rPr lang="ru-RU" sz="22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сопереживание </a:t>
            </a:r>
          </a:p>
          <a:p>
            <a:pPr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None/>
            </a:pPr>
            <a:r>
              <a:rPr lang="ru-RU" sz="22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и эмоциональное вовлечение. </a:t>
            </a:r>
          </a:p>
          <a:p>
            <a:pPr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None/>
            </a:pPr>
            <a:r>
              <a:rPr lang="ru-RU" sz="22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Персонаж напрямую соотносится с изучаемой темой.</a:t>
            </a:r>
            <a:endParaRPr lang="ru-RU" sz="2000" dirty="0" smtClean="0">
              <a:solidFill>
                <a:srgbClr val="19194D"/>
              </a:solidFill>
              <a:latin typeface="Arial" charset="0"/>
              <a:cs typeface="Arial" charset="0"/>
              <a:sym typeface="Arial" charset="0"/>
            </a:endParaRPr>
          </a:p>
          <a:p>
            <a:pPr indent="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ru-RU" sz="2000" dirty="0" smtClean="0">
              <a:solidFill>
                <a:srgbClr val="19194D"/>
              </a:solidFill>
              <a:latin typeface="Arial" charset="0"/>
              <a:cs typeface="Arial" charset="0"/>
              <a:sym typeface="Arial" charset="0"/>
            </a:endParaRPr>
          </a:p>
          <a:p>
            <a:pPr indent="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ru-RU" sz="2000" dirty="0" smtClean="0">
              <a:solidFill>
                <a:srgbClr val="19194D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33795" name="Shape 16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6163" y="2171700"/>
            <a:ext cx="311467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hape 167"/>
          <p:cNvSpPr txBox="1">
            <a:spLocks noGrp="1"/>
          </p:cNvSpPr>
          <p:nvPr>
            <p:ph type="title"/>
          </p:nvPr>
        </p:nvSpPr>
        <p:spPr>
          <a:xfrm>
            <a:off x="838200" y="228600"/>
            <a:ext cx="8077200" cy="952500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25000"/>
              <a:buFontTx/>
              <a:buNone/>
            </a:pPr>
            <a:r>
              <a:rPr lang="ru-RU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Режим знаний</a:t>
            </a:r>
            <a:endParaRPr lang="en-US" dirty="0" smtClean="0">
              <a:solidFill>
                <a:srgbClr val="FFFFFF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381000" y="2438400"/>
            <a:ext cx="5607050" cy="3322638"/>
          </a:xfrm>
        </p:spPr>
        <p:txBody>
          <a:bodyPr tIns="45700" bIns="45700">
            <a:noAutofit/>
          </a:bodyPr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None/>
            </a:pPr>
            <a:r>
              <a:rPr lang="ru-RU" sz="22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Затем Глобус автоматически начинает открывать ключевые термины, показывая те части планеты (огромные или микроскопические), которые непосредственно относятся к необходимой для изучения области из истории или географии. Это описательная часть курса.</a:t>
            </a:r>
            <a:endParaRPr lang="ru-RU" dirty="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35843" name="Shape 16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9263" y="2590800"/>
            <a:ext cx="3614737" cy="28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hape 174"/>
          <p:cNvSpPr txBox="1">
            <a:spLocks noGrp="1"/>
          </p:cNvSpPr>
          <p:nvPr>
            <p:ph type="title"/>
          </p:nvPr>
        </p:nvSpPr>
        <p:spPr>
          <a:xfrm>
            <a:off x="838200" y="228600"/>
            <a:ext cx="8077200" cy="952500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25000"/>
              <a:buFontTx/>
              <a:buNone/>
            </a:pPr>
            <a:r>
              <a:rPr lang="ru-RU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Режим знаний</a:t>
            </a:r>
            <a:endParaRPr lang="en-US" dirty="0" smtClean="0">
              <a:solidFill>
                <a:srgbClr val="FFFFFF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396875" y="1830388"/>
            <a:ext cx="5867400" cy="4910137"/>
          </a:xfrm>
        </p:spPr>
        <p:txBody>
          <a:bodyPr tIns="45700" bIns="45700">
            <a:noAutofit/>
          </a:bodyPr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en-US" sz="18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Далее</a:t>
            </a:r>
            <a:r>
              <a:rPr lang="en-US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18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автоматически</a:t>
            </a:r>
            <a:r>
              <a:rPr lang="en-US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18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прокручивается</a:t>
            </a:r>
            <a:r>
              <a:rPr lang="en-US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18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время</a:t>
            </a:r>
            <a:r>
              <a:rPr lang="en-US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 с </a:t>
            </a:r>
            <a:r>
              <a:rPr lang="en-US" sz="18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разной</a:t>
            </a:r>
            <a:r>
              <a:rPr lang="en-US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18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скоростью</a:t>
            </a:r>
            <a:r>
              <a:rPr lang="en-US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, и </a:t>
            </a:r>
            <a:r>
              <a:rPr lang="en-US" sz="18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показывается</a:t>
            </a:r>
            <a:r>
              <a:rPr lang="en-US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18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динамичное</a:t>
            </a:r>
            <a:r>
              <a:rPr lang="en-US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18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визуальное</a:t>
            </a:r>
            <a:r>
              <a:rPr lang="en-US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18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изменение</a:t>
            </a:r>
            <a:r>
              <a:rPr lang="en-US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18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тех</a:t>
            </a:r>
            <a:r>
              <a:rPr lang="en-US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18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областей</a:t>
            </a:r>
            <a:r>
              <a:rPr lang="en-US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, </a:t>
            </a:r>
            <a:r>
              <a:rPr lang="en-US" sz="18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которые</a:t>
            </a:r>
            <a:r>
              <a:rPr lang="en-US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18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были</a:t>
            </a:r>
            <a:r>
              <a:rPr lang="en-US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18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затронуты</a:t>
            </a:r>
            <a:r>
              <a:rPr lang="en-US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 в </a:t>
            </a:r>
            <a:r>
              <a:rPr lang="en-US" sz="18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описательной</a:t>
            </a:r>
            <a:r>
              <a:rPr lang="en-US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18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части</a:t>
            </a:r>
            <a:r>
              <a:rPr lang="en-US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. </a:t>
            </a:r>
            <a:r>
              <a:rPr lang="en-US" sz="18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Комментировать</a:t>
            </a:r>
            <a:r>
              <a:rPr lang="en-US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18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будет</a:t>
            </a:r>
            <a:r>
              <a:rPr lang="en-US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18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персонаж</a:t>
            </a:r>
            <a:r>
              <a:rPr lang="en-US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18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из</a:t>
            </a:r>
            <a:r>
              <a:rPr lang="en-US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18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начальной</a:t>
            </a:r>
            <a:r>
              <a:rPr lang="en-US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18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истории</a:t>
            </a:r>
            <a:r>
              <a:rPr lang="en-US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 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en-US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(</a:t>
            </a:r>
            <a:r>
              <a:rPr lang="en-US" sz="18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например</a:t>
            </a:r>
            <a:r>
              <a:rPr lang="en-US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, </a:t>
            </a:r>
            <a:r>
              <a:rPr lang="en-US" sz="18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голос</a:t>
            </a:r>
            <a:r>
              <a:rPr lang="en-US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18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Леонардо</a:t>
            </a:r>
            <a:r>
              <a:rPr lang="en-US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18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Да</a:t>
            </a:r>
            <a:r>
              <a:rPr lang="en-US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18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Винчи</a:t>
            </a:r>
            <a:r>
              <a:rPr lang="en-US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). 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ru-RU" sz="600" dirty="0" smtClean="0">
              <a:solidFill>
                <a:srgbClr val="19194D"/>
              </a:solidFill>
              <a:latin typeface="Arial" charset="0"/>
              <a:cs typeface="Arial" charset="0"/>
              <a:sym typeface="Arial" charset="0"/>
            </a:endParaRPr>
          </a:p>
          <a:p>
            <a:pPr marL="0" indent="0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en-US" sz="18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По</a:t>
            </a:r>
            <a:r>
              <a:rPr lang="en-US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18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ходу</a:t>
            </a:r>
            <a:r>
              <a:rPr lang="en-US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18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изменения</a:t>
            </a:r>
            <a:r>
              <a:rPr lang="en-US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18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будут</a:t>
            </a:r>
            <a:r>
              <a:rPr lang="en-US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 «</a:t>
            </a:r>
            <a:r>
              <a:rPr lang="en-US" sz="18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всплывать</a:t>
            </a:r>
            <a:r>
              <a:rPr lang="en-US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» </a:t>
            </a:r>
            <a:r>
              <a:rPr lang="en-US" sz="18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различные</a:t>
            </a:r>
            <a:r>
              <a:rPr lang="en-US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18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предметы</a:t>
            </a:r>
            <a:r>
              <a:rPr lang="en-US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18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человеческой</a:t>
            </a:r>
            <a:r>
              <a:rPr lang="en-US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18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деятельности</a:t>
            </a:r>
            <a:r>
              <a:rPr lang="en-US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        (</a:t>
            </a:r>
            <a:r>
              <a:rPr lang="en-US" sz="18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например</a:t>
            </a:r>
            <a:r>
              <a:rPr lang="en-US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: </a:t>
            </a:r>
            <a:r>
              <a:rPr lang="en-US" sz="18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дневники</a:t>
            </a:r>
            <a:r>
              <a:rPr lang="en-US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18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арктических</a:t>
            </a:r>
            <a:r>
              <a:rPr lang="en-US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18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экспедиций</a:t>
            </a:r>
            <a:r>
              <a:rPr lang="en-US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18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или</a:t>
            </a:r>
            <a:r>
              <a:rPr lang="en-US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18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произведения</a:t>
            </a:r>
            <a:r>
              <a:rPr lang="en-US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18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искусства</a:t>
            </a:r>
            <a:r>
              <a:rPr lang="en-US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18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того</a:t>
            </a:r>
            <a:r>
              <a:rPr lang="en-US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18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времени</a:t>
            </a:r>
            <a:r>
              <a:rPr lang="en-US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, о </a:t>
            </a:r>
            <a:r>
              <a:rPr lang="en-US" sz="18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котором</a:t>
            </a:r>
            <a:r>
              <a:rPr lang="en-US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18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ведется</a:t>
            </a:r>
            <a:r>
              <a:rPr lang="en-US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18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речь</a:t>
            </a:r>
            <a:r>
              <a:rPr lang="en-US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),</a:t>
            </a:r>
            <a:r>
              <a:rPr lang="ru-RU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а </a:t>
            </a:r>
            <a:r>
              <a:rPr lang="en-US" sz="18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также</a:t>
            </a:r>
            <a:r>
              <a:rPr lang="en-US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18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истории</a:t>
            </a:r>
            <a:r>
              <a:rPr lang="en-US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 о </a:t>
            </a:r>
            <a:r>
              <a:rPr lang="en-US" sz="18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других</a:t>
            </a:r>
            <a:r>
              <a:rPr lang="en-US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18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персонажах</a:t>
            </a:r>
            <a:r>
              <a:rPr lang="en-US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 в </a:t>
            </a:r>
            <a:r>
              <a:rPr lang="en-US" sz="18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виде</a:t>
            </a:r>
            <a:r>
              <a:rPr lang="en-US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18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анимации</a:t>
            </a:r>
            <a:r>
              <a:rPr lang="en-US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. </a:t>
            </a:r>
          </a:p>
          <a:p>
            <a:pPr marL="0" indent="0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ru-RU" sz="600" dirty="0" smtClean="0">
              <a:solidFill>
                <a:srgbClr val="19194D"/>
              </a:solidFill>
              <a:latin typeface="Arial" charset="0"/>
              <a:cs typeface="Arial" charset="0"/>
              <a:sym typeface="Arial" charset="0"/>
            </a:endParaRPr>
          </a:p>
          <a:p>
            <a:pPr marL="0" indent="0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r>
              <a:rPr lang="ru-RU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После урока ученику будет предложено прохождение сюжетного </a:t>
            </a:r>
            <a:r>
              <a:rPr lang="ru-RU" sz="18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квеста</a:t>
            </a:r>
            <a:r>
              <a:rPr lang="ru-RU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 на Глобусе (режим Следопыта).</a:t>
            </a:r>
            <a:endParaRPr lang="en-US" sz="1800" dirty="0" smtClean="0">
              <a:solidFill>
                <a:srgbClr val="19194D"/>
              </a:solidFill>
              <a:latin typeface="Arial" charset="0"/>
              <a:cs typeface="Arial" charset="0"/>
              <a:sym typeface="Arial" charset="0"/>
            </a:endParaRPr>
          </a:p>
          <a:p>
            <a:pPr marL="0" indent="0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ru-RU" sz="1800" dirty="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37891" name="Shape 17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1075" y="1866900"/>
            <a:ext cx="2930525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hape 220"/>
          <p:cNvSpPr txBox="1">
            <a:spLocks noGrp="1"/>
          </p:cNvSpPr>
          <p:nvPr>
            <p:ph type="title"/>
          </p:nvPr>
        </p:nvSpPr>
        <p:spPr>
          <a:xfrm>
            <a:off x="838200" y="228600"/>
            <a:ext cx="8077200" cy="952500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25000"/>
              <a:buFontTx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Режим следопыта</a:t>
            </a:r>
          </a:p>
        </p:txBody>
      </p:sp>
      <p:sp>
        <p:nvSpPr>
          <p:cNvPr id="50178" name="Shape 221"/>
          <p:cNvSpPr txBox="1">
            <a:spLocks noGrp="1"/>
          </p:cNvSpPr>
          <p:nvPr>
            <p:ph type="body" idx="1"/>
          </p:nvPr>
        </p:nvSpPr>
        <p:spPr>
          <a:xfrm>
            <a:off x="0" y="2133600"/>
            <a:ext cx="5421313" cy="4716463"/>
          </a:xfrm>
        </p:spPr>
        <p:txBody>
          <a:bodyPr tIns="45700" bIns="45700"/>
          <a:lstStyle/>
          <a:p>
            <a:pPr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None/>
            </a:pPr>
            <a:r>
              <a:rPr lang="ru-RU" sz="20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«Режим следопыта»  предполагает интерактивное </a:t>
            </a:r>
            <a:r>
              <a:rPr lang="ru-RU" sz="20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взаимодействие с </a:t>
            </a:r>
            <a:r>
              <a:rPr lang="ru-RU" sz="20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программой. Ученик </a:t>
            </a:r>
            <a:r>
              <a:rPr lang="ru-RU" sz="20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проходит определенный сюжет из связанных друг с другом произведений (анимация, аудио и прочее), выполняя </a:t>
            </a:r>
            <a:r>
              <a:rPr lang="ru-RU" sz="20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квесты</a:t>
            </a:r>
            <a:r>
              <a:rPr lang="ru-RU" sz="20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 на Глобусе. Он идет по следу </a:t>
            </a:r>
            <a:r>
              <a:rPr lang="ru-RU" sz="20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истории, как следопыт.</a:t>
            </a:r>
          </a:p>
          <a:p>
            <a:pPr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None/>
            </a:pPr>
            <a:endParaRPr lang="ru-RU" sz="2000" dirty="0" smtClean="0">
              <a:solidFill>
                <a:srgbClr val="19194D"/>
              </a:solidFill>
              <a:latin typeface="Arial" charset="0"/>
              <a:cs typeface="Arial" charset="0"/>
              <a:sym typeface="Arial" charset="0"/>
            </a:endParaRPr>
          </a:p>
          <a:p>
            <a:pPr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None/>
            </a:pPr>
            <a:r>
              <a:rPr lang="ru-RU" sz="20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Ученик  может начать осваивать </a:t>
            </a:r>
            <a:r>
              <a:rPr lang="ru-RU" sz="2000" b="1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«</a:t>
            </a:r>
            <a:r>
              <a:rPr lang="ru-RU" sz="2000" b="1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ДинаМир</a:t>
            </a:r>
            <a:r>
              <a:rPr lang="ru-RU" sz="2000" b="1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» </a:t>
            </a:r>
            <a:r>
              <a:rPr lang="ru-RU" sz="20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с режима следопыта, а также работать в нем в ходе прохождения «Режима знаний».</a:t>
            </a:r>
            <a:endParaRPr lang="en-US" sz="2000" dirty="0" smtClean="0">
              <a:solidFill>
                <a:srgbClr val="19194D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50179" name="Shape 22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0538" y="2433638"/>
            <a:ext cx="3573462" cy="310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hape 227"/>
          <p:cNvSpPr txBox="1">
            <a:spLocks noGrp="1"/>
          </p:cNvSpPr>
          <p:nvPr>
            <p:ph type="title"/>
          </p:nvPr>
        </p:nvSpPr>
        <p:spPr>
          <a:xfrm>
            <a:off x="838200" y="228600"/>
            <a:ext cx="8077200" cy="952500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25000"/>
              <a:buFontTx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Режим следопыта</a:t>
            </a:r>
          </a:p>
        </p:txBody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357159" y="1828800"/>
            <a:ext cx="5429288" cy="4662488"/>
          </a:xfrm>
        </p:spPr>
        <p:txBody>
          <a:bodyPr tIns="45700" bIns="45700">
            <a:noAutofit/>
          </a:bodyPr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None/>
            </a:pPr>
            <a:r>
              <a:rPr lang="ru-RU" sz="20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Разгаданные </a:t>
            </a:r>
            <a:r>
              <a:rPr lang="ru-RU" sz="20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квесты</a:t>
            </a:r>
            <a:r>
              <a:rPr lang="ru-RU" sz="20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ru-RU" sz="20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содержат </a:t>
            </a:r>
            <a:r>
              <a:rPr lang="ru-RU" sz="20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сюжетные </a:t>
            </a:r>
            <a:r>
              <a:rPr lang="ru-RU" sz="20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вставки,</a:t>
            </a:r>
            <a:r>
              <a:rPr lang="ru-RU" sz="20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 </a:t>
            </a:r>
            <a:r>
              <a:rPr lang="ru-RU" sz="20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подсказки и отсылки к</a:t>
            </a:r>
            <a:r>
              <a:rPr lang="ru-RU" sz="20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 другим областям знаний. Например, история сельского хозяйства может отсылать к климатическим </a:t>
            </a:r>
            <a:r>
              <a:rPr lang="ru-RU" sz="20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изменениям. </a:t>
            </a:r>
            <a:r>
              <a:rPr lang="ru-RU" sz="20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Из смежных областей ученик будет получать </a:t>
            </a:r>
            <a:r>
              <a:rPr lang="ru-RU" sz="20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ту</a:t>
            </a:r>
            <a:r>
              <a:rPr lang="ru-RU" sz="20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 информацию, которая относится к основной теме </a:t>
            </a:r>
            <a:r>
              <a:rPr lang="ru-RU" sz="20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квеста</a:t>
            </a:r>
            <a:r>
              <a:rPr lang="ru-RU" sz="20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 (история сельского хозяйства — основная, климат — смежная область). В конце </a:t>
            </a:r>
            <a:r>
              <a:rPr lang="ru-RU" sz="20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квеста</a:t>
            </a:r>
            <a:r>
              <a:rPr lang="ru-RU" sz="20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 пользователю предлагается более подробно изучить смежные области в режиме </a:t>
            </a:r>
            <a:r>
              <a:rPr lang="ru-RU" sz="20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свободного исследования.  Так формируется </a:t>
            </a:r>
            <a:r>
              <a:rPr lang="ru-RU" sz="20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цельное представление о влиянии одних факторов на другие.</a:t>
            </a:r>
            <a:endParaRPr lang="ru-RU" sz="1900" dirty="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52227" name="Shape 22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3125" y="2254250"/>
            <a:ext cx="319087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Shape 230"/>
          <p:cNvSpPr txBox="1">
            <a:spLocks noChangeArrowheads="1"/>
          </p:cNvSpPr>
          <p:nvPr/>
        </p:nvSpPr>
        <p:spPr bwMode="auto">
          <a:xfrm>
            <a:off x="7594600" y="2300288"/>
            <a:ext cx="1512888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FFFFFF"/>
              </a:buClr>
              <a:buSzPct val="25000"/>
              <a:buFont typeface="Verdana" pitchFamily="34" charset="0"/>
              <a:buNone/>
            </a:pPr>
            <a:r>
              <a:rPr lang="en-US" sz="2000" b="1">
                <a:solidFill>
                  <a:srgbClr val="FFFFFF"/>
                </a:solidFill>
                <a:latin typeface="Verdana" pitchFamily="34" charset="0"/>
                <a:sym typeface="Verdana" pitchFamily="34" charset="0"/>
              </a:rPr>
              <a:t>Природа</a:t>
            </a:r>
          </a:p>
        </p:txBody>
      </p:sp>
      <p:sp>
        <p:nvSpPr>
          <p:cNvPr id="52229" name="Shape 231"/>
          <p:cNvSpPr txBox="1">
            <a:spLocks noChangeArrowheads="1"/>
          </p:cNvSpPr>
          <p:nvPr/>
        </p:nvSpPr>
        <p:spPr bwMode="auto">
          <a:xfrm>
            <a:off x="5953125" y="3251200"/>
            <a:ext cx="172402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FFFFFF"/>
              </a:buClr>
              <a:buSzPct val="25000"/>
              <a:buFont typeface="Verdana" pitchFamily="34" charset="0"/>
              <a:buNone/>
            </a:pPr>
            <a:r>
              <a:rPr lang="en-US" sz="2000" b="1">
                <a:solidFill>
                  <a:srgbClr val="FFFFFF"/>
                </a:solidFill>
                <a:latin typeface="Verdana" pitchFamily="34" charset="0"/>
                <a:sym typeface="Verdana" pitchFamily="34" charset="0"/>
              </a:rPr>
              <a:t>Человек</a:t>
            </a:r>
          </a:p>
        </p:txBody>
      </p:sp>
      <p:sp>
        <p:nvSpPr>
          <p:cNvPr id="52230" name="Shape 232"/>
          <p:cNvSpPr txBox="1">
            <a:spLocks noChangeArrowheads="1"/>
          </p:cNvSpPr>
          <p:nvPr/>
        </p:nvSpPr>
        <p:spPr bwMode="auto">
          <a:xfrm>
            <a:off x="7421563" y="4810125"/>
            <a:ext cx="1722437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FFFFFF"/>
              </a:buClr>
              <a:buSzPct val="25000"/>
              <a:buFont typeface="Verdana" pitchFamily="34" charset="0"/>
              <a:buNone/>
            </a:pPr>
            <a:r>
              <a:rPr lang="en-US" sz="2000" b="1">
                <a:solidFill>
                  <a:srgbClr val="FFFFFF"/>
                </a:solidFill>
                <a:latin typeface="Verdana" pitchFamily="34" charset="0"/>
                <a:sym typeface="Verdana" pitchFamily="34" charset="0"/>
              </a:rPr>
              <a:t>Общество</a:t>
            </a:r>
          </a:p>
        </p:txBody>
      </p:sp>
      <p:cxnSp>
        <p:nvCxnSpPr>
          <p:cNvPr id="52231" name="Shape 233"/>
          <p:cNvCxnSpPr>
            <a:cxnSpLocks noChangeShapeType="1"/>
          </p:cNvCxnSpPr>
          <p:nvPr/>
        </p:nvCxnSpPr>
        <p:spPr bwMode="auto">
          <a:xfrm rot="10800000" flipH="1">
            <a:off x="6972300" y="2700338"/>
            <a:ext cx="842963" cy="584200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/>
            <a:tailEnd type="triangle" w="lg" len="lg"/>
          </a:ln>
        </p:spPr>
      </p:cxnSp>
      <p:cxnSp>
        <p:nvCxnSpPr>
          <p:cNvPr id="52232" name="Shape 234"/>
          <p:cNvCxnSpPr>
            <a:cxnSpLocks noChangeShapeType="1"/>
          </p:cNvCxnSpPr>
          <p:nvPr/>
        </p:nvCxnSpPr>
        <p:spPr bwMode="auto">
          <a:xfrm flipH="1">
            <a:off x="6800850" y="3230563"/>
            <a:ext cx="247650" cy="174625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/>
            <a:tailEnd type="triangle" w="lg" len="lg"/>
          </a:ln>
        </p:spPr>
      </p:cxnSp>
      <p:cxnSp>
        <p:nvCxnSpPr>
          <p:cNvPr id="52233" name="Shape 235"/>
          <p:cNvCxnSpPr>
            <a:cxnSpLocks noChangeShapeType="1"/>
          </p:cNvCxnSpPr>
          <p:nvPr/>
        </p:nvCxnSpPr>
        <p:spPr bwMode="auto">
          <a:xfrm rot="6541890" flipH="1">
            <a:off x="7333456" y="3390107"/>
            <a:ext cx="1712913" cy="742950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/>
            <a:tailEnd type="triangle" w="lg" len="lg"/>
          </a:ln>
        </p:spPr>
      </p:cxnSp>
      <p:cxnSp>
        <p:nvCxnSpPr>
          <p:cNvPr id="52234" name="Shape 236"/>
          <p:cNvCxnSpPr>
            <a:cxnSpLocks noChangeShapeType="1"/>
          </p:cNvCxnSpPr>
          <p:nvPr/>
        </p:nvCxnSpPr>
        <p:spPr bwMode="auto">
          <a:xfrm rot="17340938" flipH="1">
            <a:off x="8062120" y="4587081"/>
            <a:ext cx="392112" cy="168275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/>
            <a:tailEnd type="triangle" w="lg" len="lg"/>
          </a:ln>
        </p:spPr>
      </p:cxnSp>
      <p:cxnSp>
        <p:nvCxnSpPr>
          <p:cNvPr id="52235" name="Shape 237"/>
          <p:cNvCxnSpPr>
            <a:cxnSpLocks noChangeShapeType="1"/>
          </p:cNvCxnSpPr>
          <p:nvPr/>
        </p:nvCxnSpPr>
        <p:spPr bwMode="auto">
          <a:xfrm rot="15364382" flipH="1">
            <a:off x="6722269" y="3902869"/>
            <a:ext cx="1449387" cy="847725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/>
            <a:tailEnd type="triangle" w="lg" len="lg"/>
          </a:ln>
        </p:spPr>
      </p:cxnSp>
      <p:cxnSp>
        <p:nvCxnSpPr>
          <p:cNvPr id="52236" name="Shape 238"/>
          <p:cNvCxnSpPr>
            <a:cxnSpLocks noChangeShapeType="1"/>
          </p:cNvCxnSpPr>
          <p:nvPr/>
        </p:nvCxnSpPr>
        <p:spPr bwMode="auto">
          <a:xfrm rot="4566852" flipH="1">
            <a:off x="6758781" y="3694907"/>
            <a:ext cx="333375" cy="192088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/>
            <a:tailEnd type="triangle" w="lg" len="lg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hape 243"/>
          <p:cNvSpPr txBox="1">
            <a:spLocks noGrp="1"/>
          </p:cNvSpPr>
          <p:nvPr>
            <p:ph type="title"/>
          </p:nvPr>
        </p:nvSpPr>
        <p:spPr>
          <a:xfrm>
            <a:off x="838200" y="228600"/>
            <a:ext cx="8077200" cy="952500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25000"/>
              <a:buFontTx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Режим следопыта</a:t>
            </a:r>
          </a:p>
        </p:txBody>
      </p:sp>
      <p:sp>
        <p:nvSpPr>
          <p:cNvPr id="54274" name="Shape 244"/>
          <p:cNvSpPr txBox="1">
            <a:spLocks noGrp="1"/>
          </p:cNvSpPr>
          <p:nvPr>
            <p:ph type="body" idx="1"/>
          </p:nvPr>
        </p:nvSpPr>
        <p:spPr>
          <a:xfrm>
            <a:off x="0" y="1905000"/>
            <a:ext cx="5408613" cy="4686300"/>
          </a:xfrm>
        </p:spPr>
        <p:txBody>
          <a:bodyPr tIns="45700" bIns="45700"/>
          <a:lstStyle/>
          <a:p>
            <a:pPr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None/>
            </a:pPr>
            <a:r>
              <a:rPr lang="ru-RU" sz="20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В </a:t>
            </a:r>
            <a:r>
              <a:rPr lang="ru-RU" sz="20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квестах</a:t>
            </a:r>
            <a:r>
              <a:rPr lang="ru-RU" sz="20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 есть все те же функции, что и в свободном исследовании — открытие характеристик любой точки планеты, временная прокрутка, и прочее. А если, например, необходимо произвести расчеты, появится специальная таблица для введения данных. В конце </a:t>
            </a:r>
            <a:r>
              <a:rPr lang="ru-RU" sz="20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квеста</a:t>
            </a:r>
            <a:r>
              <a:rPr lang="ru-RU" sz="20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 «</a:t>
            </a:r>
            <a:r>
              <a:rPr lang="ru-RU" sz="20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ДинаМир</a:t>
            </a:r>
            <a:r>
              <a:rPr lang="ru-RU" sz="20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» даст рекомендации о прохождении новых уроков или </a:t>
            </a:r>
            <a:r>
              <a:rPr lang="ru-RU" sz="20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квестов</a:t>
            </a:r>
            <a:r>
              <a:rPr lang="ru-RU" sz="20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 исходя из статистики изученного.</a:t>
            </a:r>
            <a:endParaRPr lang="en-US" sz="2000" dirty="0" smtClean="0">
              <a:solidFill>
                <a:srgbClr val="19194D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5" name="Shape 12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46507">
            <a:off x="5746750" y="1293813"/>
            <a:ext cx="3449638" cy="375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hape 259"/>
          <p:cNvSpPr txBox="1">
            <a:spLocks noGrp="1"/>
          </p:cNvSpPr>
          <p:nvPr>
            <p:ph type="title"/>
          </p:nvPr>
        </p:nvSpPr>
        <p:spPr>
          <a:xfrm>
            <a:off x="838200" y="228600"/>
            <a:ext cx="8077200" cy="952500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25000"/>
              <a:buFontTx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Пример квеста</a:t>
            </a:r>
          </a:p>
        </p:txBody>
      </p:sp>
      <p:sp>
        <p:nvSpPr>
          <p:cNvPr id="58370" name="Shape 260"/>
          <p:cNvSpPr txBox="1">
            <a:spLocks noGrp="1"/>
          </p:cNvSpPr>
          <p:nvPr>
            <p:ph type="body" idx="1"/>
          </p:nvPr>
        </p:nvSpPr>
        <p:spPr>
          <a:xfrm>
            <a:off x="76200" y="1905000"/>
            <a:ext cx="5686425" cy="4640263"/>
          </a:xfrm>
        </p:spPr>
        <p:txBody>
          <a:bodyPr tIns="45700" bIns="45700"/>
          <a:lstStyle/>
          <a:p>
            <a:pPr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None/>
            </a:pPr>
            <a:r>
              <a:rPr lang="ru-RU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В качестве затравки сюжета — начало захватывающей истории одного динозавра. Одно из заданий — определить, на какой глубине и в какой точке планеты могут быть найдены его останки. Для выполнения необходимо рассчитать, сколько метров горных пород наслоилось со времени жизни этого динозавра, определить географию миграции и движение континентов. В ходе выполнения в качестве «</a:t>
            </a:r>
            <a:r>
              <a:rPr lang="ru-RU" sz="18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пасхалок</a:t>
            </a:r>
            <a:r>
              <a:rPr lang="ru-RU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» </a:t>
            </a:r>
            <a:r>
              <a:rPr lang="ru-RU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появляются </a:t>
            </a:r>
            <a:r>
              <a:rPr lang="ru-RU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вырезки из дневников палеонтологов, ведущие к другим </a:t>
            </a:r>
            <a:r>
              <a:rPr lang="ru-RU" sz="18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квестам</a:t>
            </a:r>
            <a:r>
              <a:rPr lang="ru-RU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. В</a:t>
            </a:r>
            <a:r>
              <a:rPr lang="ru-RU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 </a:t>
            </a:r>
            <a:r>
              <a:rPr lang="ru-RU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конце игры</a:t>
            </a:r>
            <a:r>
              <a:rPr lang="ru-RU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 — финал истории динозавра. Из дневников палеонтологов можно узнать </a:t>
            </a:r>
            <a:r>
              <a:rPr lang="ru-RU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о</a:t>
            </a:r>
            <a:r>
              <a:rPr lang="ru-RU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 сейсмической активности и перейти к новой истории о том, как люди предотвращали землетрясения.</a:t>
            </a:r>
            <a:endParaRPr lang="en-US" sz="1800" dirty="0" smtClean="0">
              <a:solidFill>
                <a:srgbClr val="19194D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58371" name="Shape 26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3875" y="1257300"/>
            <a:ext cx="354012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hape 181"/>
          <p:cNvSpPr txBox="1">
            <a:spLocks noGrp="1"/>
          </p:cNvSpPr>
          <p:nvPr>
            <p:ph type="title"/>
          </p:nvPr>
        </p:nvSpPr>
        <p:spPr>
          <a:xfrm>
            <a:off x="838200" y="228600"/>
            <a:ext cx="8077200" cy="952500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25000"/>
              <a:buFontTx/>
              <a:buNone/>
            </a:pPr>
            <a:r>
              <a:rPr lang="en-US" dirty="0" err="1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Свободное</a:t>
            </a:r>
            <a:r>
              <a:rPr lang="en-US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 исследование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0" y="2000240"/>
            <a:ext cx="5715000" cy="4500594"/>
          </a:xfrm>
        </p:spPr>
        <p:txBody>
          <a:bodyPr tIns="45700" bIns="45700">
            <a:noAutofit/>
          </a:bodyPr>
          <a:lstStyle/>
          <a:p>
            <a:pPr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None/>
            </a:pPr>
            <a:r>
              <a:rPr lang="ru-RU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Самостоятельное изучение планеты с использованием многочисленных возможностей интерактивного Глобуса. </a:t>
            </a:r>
            <a:r>
              <a:rPr lang="ru-RU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Поможет в выполнении </a:t>
            </a:r>
            <a:r>
              <a:rPr lang="ru-RU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домашних заданий в рамках </a:t>
            </a:r>
            <a:r>
              <a:rPr lang="ru-RU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режима знаний или пригодится</a:t>
            </a:r>
            <a:r>
              <a:rPr lang="ru-RU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 для самообразования. </a:t>
            </a:r>
          </a:p>
          <a:p>
            <a:pPr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None/>
            </a:pPr>
            <a:r>
              <a:rPr lang="ru-RU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В свободном исследовании ученик может попасть на </a:t>
            </a:r>
            <a:r>
              <a:rPr lang="ru-RU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какой-то из курсов </a:t>
            </a:r>
            <a:r>
              <a:rPr lang="ru-RU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уроков или на </a:t>
            </a:r>
            <a:r>
              <a:rPr lang="ru-RU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квесты</a:t>
            </a:r>
            <a:r>
              <a:rPr lang="ru-RU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.</a:t>
            </a:r>
            <a:endParaRPr lang="ru-RU" sz="1600" dirty="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indent="0" eaLnBrk="1" hangingPunct="1">
              <a:spcBef>
                <a:spcPts val="325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ru-RU" sz="1600" dirty="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indent="0" eaLnBrk="1" hangingPunct="1">
              <a:spcBef>
                <a:spcPts val="325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ru-RU" sz="1600" dirty="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39939" name="Shape 18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7" y="1466850"/>
            <a:ext cx="3124193" cy="3148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hape 188"/>
          <p:cNvSpPr txBox="1">
            <a:spLocks noGrp="1"/>
          </p:cNvSpPr>
          <p:nvPr>
            <p:ph type="title"/>
          </p:nvPr>
        </p:nvSpPr>
        <p:spPr>
          <a:xfrm>
            <a:off x="838200" y="152400"/>
            <a:ext cx="8382000" cy="952500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25000"/>
              <a:buFontTx/>
              <a:buNone/>
            </a:pPr>
            <a:r>
              <a:rPr lang="en-US" sz="330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Возможности свободного исследования</a:t>
            </a:r>
          </a:p>
        </p:txBody>
      </p:sp>
      <p:sp>
        <p:nvSpPr>
          <p:cNvPr id="41986" name="Shape 189"/>
          <p:cNvSpPr txBox="1">
            <a:spLocks noChangeArrowheads="1"/>
          </p:cNvSpPr>
          <p:nvPr/>
        </p:nvSpPr>
        <p:spPr bwMode="auto">
          <a:xfrm>
            <a:off x="400050" y="1828800"/>
            <a:ext cx="8308975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just">
              <a:buClr>
                <a:srgbClr val="000000"/>
              </a:buClr>
              <a:buSzPct val="25000"/>
              <a:buFont typeface="Arial" charset="0"/>
              <a:buNone/>
            </a:pPr>
            <a:r>
              <a:rPr lang="ru-RU" sz="2600" dirty="0" smtClean="0">
                <a:solidFill>
                  <a:srgbClr val="19194D"/>
                </a:solidFill>
              </a:rPr>
              <a:t>Участник может менять </a:t>
            </a:r>
            <a:r>
              <a:rPr lang="ru-RU" sz="2600" dirty="0" smtClean="0">
                <a:solidFill>
                  <a:srgbClr val="19194D"/>
                </a:solidFill>
              </a:rPr>
              <a:t>внешний вид и ракурс макета в </a:t>
            </a:r>
            <a:r>
              <a:rPr lang="ru-RU" sz="2600" dirty="0" smtClean="0">
                <a:solidFill>
                  <a:srgbClr val="19194D"/>
                </a:solidFill>
              </a:rPr>
              <a:t>соответствии </a:t>
            </a:r>
            <a:r>
              <a:rPr lang="ru-RU" sz="2600" dirty="0" smtClean="0">
                <a:solidFill>
                  <a:srgbClr val="19194D"/>
                </a:solidFill>
              </a:rPr>
              <a:t>с изучаемой областью знаний. </a:t>
            </a:r>
            <a:r>
              <a:rPr lang="ru-RU" sz="2600" dirty="0" smtClean="0">
                <a:solidFill>
                  <a:srgbClr val="19194D"/>
                </a:solidFill>
              </a:rPr>
              <a:t>Например: климат, плотность </a:t>
            </a:r>
            <a:r>
              <a:rPr lang="ru-RU" sz="2600" dirty="0" smtClean="0">
                <a:solidFill>
                  <a:srgbClr val="19194D"/>
                </a:solidFill>
              </a:rPr>
              <a:t>населения, текущие войны, геология и т.п.</a:t>
            </a:r>
            <a:endParaRPr lang="en-US" sz="2600" dirty="0">
              <a:solidFill>
                <a:srgbClr val="19194D"/>
              </a:solidFill>
            </a:endParaRPr>
          </a:p>
        </p:txBody>
      </p:sp>
      <p:pic>
        <p:nvPicPr>
          <p:cNvPr id="41987" name="Shape 190" descr="C:\Users\Тимур\Pictures\Картинки для ДинаМира\IMG_3450.JPG"/>
          <p:cNvPicPr preferRelativeResize="0">
            <a:picLocks noChangeAspect="1" noChangeArrowheads="1"/>
          </p:cNvPicPr>
          <p:nvPr/>
        </p:nvPicPr>
        <p:blipFill>
          <a:blip r:embed="rId3"/>
          <a:srcRect r="3818"/>
          <a:stretch>
            <a:fillRect/>
          </a:stretch>
        </p:blipFill>
        <p:spPr bwMode="auto">
          <a:xfrm>
            <a:off x="4414838" y="3824288"/>
            <a:ext cx="4214812" cy="260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Shape 191" descr="C:\Users\Тимур\Pictures\Картинки для ДинаМира\IMG_3458.JPG"/>
          <p:cNvPicPr preferRelativeResize="0">
            <a:picLocks noGrp="1" noChangeAspect="1" noChangeArrowheads="1"/>
          </p:cNvPicPr>
          <p:nvPr>
            <p:ph type="body" idx="1"/>
          </p:nvPr>
        </p:nvPicPr>
        <p:blipFill>
          <a:blip r:embed="rId4"/>
          <a:srcRect b="8450"/>
          <a:stretch>
            <a:fillRect/>
          </a:stretch>
        </p:blipFill>
        <p:spPr>
          <a:xfrm>
            <a:off x="476250" y="3824288"/>
            <a:ext cx="4044950" cy="2605087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312150" cy="1954213"/>
          </a:xfrm>
        </p:spPr>
        <p:txBody>
          <a:bodyPr tIns="45700" bIns="45700">
            <a:noAutofit/>
          </a:bodyPr>
          <a:lstStyle/>
          <a:p>
            <a:pPr marL="0" indent="0" algn="just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None/>
            </a:pPr>
            <a:r>
              <a:rPr lang="ru-RU" sz="22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Ручная или автоматическая прокрутка времени с вводной задачей. Например: динамика войн начиная </a:t>
            </a:r>
            <a:r>
              <a:rPr lang="ru-RU" sz="22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с</a:t>
            </a:r>
            <a:r>
              <a:rPr lang="ru-RU" sz="22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 2000 года </a:t>
            </a:r>
            <a:r>
              <a:rPr lang="ru-RU" sz="22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до н.э</a:t>
            </a:r>
            <a:r>
              <a:rPr lang="ru-RU" sz="22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. </a:t>
            </a:r>
            <a:r>
              <a:rPr lang="ru-RU" sz="22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Вы сможете задать скорость </a:t>
            </a:r>
            <a:r>
              <a:rPr lang="ru-RU" sz="22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и наблюдать изменения, откинувшись на спинку кресла. </a:t>
            </a:r>
            <a:r>
              <a:rPr lang="ru-RU" sz="22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А еще можно </a:t>
            </a:r>
            <a:r>
              <a:rPr lang="ru-RU" sz="22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следить за современным миром </a:t>
            </a:r>
            <a:r>
              <a:rPr lang="ru-RU" sz="22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онлайн</a:t>
            </a:r>
            <a:r>
              <a:rPr lang="ru-RU" sz="22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.</a:t>
            </a:r>
            <a:endParaRPr lang="ru-RU" dirty="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44034" name="Shape 197" descr="http://www.profi-forex.org/system/user_files/Images/News/06-2014/050614/d2eb16311a80efb93b6a9c14e5dc6b67.jpg"/>
          <p:cNvPicPr preferRelativeResize="0">
            <a:picLocks noChangeAspect="1" noChangeArrowheads="1"/>
          </p:cNvPicPr>
          <p:nvPr/>
        </p:nvPicPr>
        <p:blipFill>
          <a:blip r:embed="rId3"/>
          <a:srcRect t="8456" r="772" b="16838"/>
          <a:stretch>
            <a:fillRect/>
          </a:stretch>
        </p:blipFill>
        <p:spPr bwMode="auto">
          <a:xfrm>
            <a:off x="476250" y="3719513"/>
            <a:ext cx="8153400" cy="270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Shape 198"/>
          <p:cNvSpPr txBox="1">
            <a:spLocks noGrp="1"/>
          </p:cNvSpPr>
          <p:nvPr>
            <p:ph type="title"/>
          </p:nvPr>
        </p:nvSpPr>
        <p:spPr>
          <a:xfrm>
            <a:off x="838200" y="152400"/>
            <a:ext cx="8382000" cy="952500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25000"/>
              <a:buFontTx/>
              <a:buNone/>
            </a:pPr>
            <a:r>
              <a:rPr lang="en-US" sz="3300" dirty="0" err="1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Возможности</a:t>
            </a:r>
            <a:r>
              <a:rPr lang="en-US" sz="3300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3300" dirty="0" err="1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свободного</a:t>
            </a:r>
            <a:r>
              <a:rPr lang="en-US" sz="3300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3300" dirty="0" err="1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исследования</a:t>
            </a:r>
            <a:endParaRPr lang="en-US" sz="3300" dirty="0" smtClean="0">
              <a:solidFill>
                <a:srgbClr val="FFFFFF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hape 102"/>
          <p:cNvSpPr txBox="1">
            <a:spLocks noGrp="1"/>
          </p:cNvSpPr>
          <p:nvPr>
            <p:ph type="subTitle" idx="1"/>
          </p:nvPr>
        </p:nvSpPr>
        <p:spPr>
          <a:xfrm>
            <a:off x="228600" y="6904038"/>
            <a:ext cx="8763000" cy="258762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7410" name="Shape 103" descr="Презентация ДинаМир - 2_.jp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Shape 104"/>
          <p:cNvSpPr txBox="1">
            <a:spLocks noGrp="1"/>
          </p:cNvSpPr>
          <p:nvPr>
            <p:ph type="ctrTitle"/>
          </p:nvPr>
        </p:nvSpPr>
        <p:spPr>
          <a:xfrm>
            <a:off x="80963" y="4344988"/>
            <a:ext cx="8910637" cy="2057400"/>
          </a:xfrm>
        </p:spPr>
        <p:txBody>
          <a:bodyPr tIns="45700" bIns="45700"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19194D"/>
              </a:buClr>
              <a:buSzPct val="25000"/>
              <a:buFontTx/>
              <a:buNone/>
            </a:pPr>
            <a:r>
              <a:rPr lang="ru-RU" sz="34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«</a:t>
            </a:r>
            <a:r>
              <a:rPr lang="en-US" sz="34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Природа </a:t>
            </a:r>
            <a:r>
              <a:rPr lang="en-US" sz="34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так обо всем позаботилась, что</a:t>
            </a:r>
            <a:br>
              <a:rPr lang="en-US" sz="34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sz="34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9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34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повсюду ты находишь, чему </a:t>
            </a:r>
            <a:r>
              <a:rPr lang="en-US" sz="34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учиться</a:t>
            </a:r>
            <a:r>
              <a:rPr lang="ru-RU" sz="34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».</a:t>
            </a:r>
            <a:r>
              <a:rPr lang="en-US" sz="34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34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/>
            </a:r>
            <a:br>
              <a:rPr lang="en-US" sz="34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ru-RU" sz="14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/>
            </a:r>
            <a:br>
              <a:rPr lang="ru-RU" sz="14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sz="10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    </a:t>
            </a:r>
            <a:r>
              <a:rPr lang="en-US" sz="1800" i="1" dirty="0" smtClean="0">
                <a:solidFill>
                  <a:srgbClr val="222268"/>
                </a:solidFill>
                <a:latin typeface="Arial" charset="0"/>
                <a:cs typeface="Arial" charset="0"/>
                <a:sym typeface="Arial" charset="0"/>
              </a:rPr>
              <a:t>Леонардо да Винчи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400050" y="1785926"/>
            <a:ext cx="8229600" cy="1546237"/>
          </a:xfrm>
        </p:spPr>
        <p:txBody>
          <a:bodyPr tIns="45700" bIns="45700">
            <a:noAutofit/>
          </a:bodyPr>
          <a:lstStyle/>
          <a:p>
            <a:pPr marL="0" indent="0" algn="just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None/>
            </a:pPr>
            <a:r>
              <a:rPr lang="ru-RU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Кликните в любую точку на</a:t>
            </a:r>
            <a:r>
              <a:rPr lang="ru-RU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 </a:t>
            </a:r>
            <a:r>
              <a:rPr lang="ru-RU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Глобусе, и получите характеристики этого места и</a:t>
            </a:r>
            <a:r>
              <a:rPr lang="ru-RU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 ссылки на научные материалы </a:t>
            </a:r>
            <a:r>
              <a:rPr lang="ru-RU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о нем. </a:t>
            </a:r>
            <a:r>
              <a:rPr lang="ru-RU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Это относится не только к поверхности земли, но </a:t>
            </a:r>
            <a:r>
              <a:rPr lang="ru-RU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и</a:t>
            </a:r>
            <a:r>
              <a:rPr lang="ru-RU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 к </a:t>
            </a:r>
            <a:r>
              <a:rPr lang="ru-RU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ее недрам</a:t>
            </a:r>
            <a:r>
              <a:rPr lang="ru-RU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.</a:t>
            </a:r>
            <a:endParaRPr lang="ru-RU" sz="3200" dirty="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46082" name="Shape 204" descr="C:\Users\Тимур\Pictures\Картинки для ДинаМира\IMG_3456.JPG"/>
          <p:cNvPicPr preferRelativeResize="0">
            <a:picLocks noChangeAspect="1" noChangeArrowheads="1"/>
          </p:cNvPicPr>
          <p:nvPr/>
        </p:nvPicPr>
        <p:blipFill>
          <a:blip r:embed="rId3"/>
          <a:srcRect b="6776"/>
          <a:stretch>
            <a:fillRect/>
          </a:stretch>
        </p:blipFill>
        <p:spPr bwMode="auto">
          <a:xfrm>
            <a:off x="476250" y="3714750"/>
            <a:ext cx="3405188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Shape 205"/>
          <p:cNvSpPr txBox="1">
            <a:spLocks noGrp="1"/>
          </p:cNvSpPr>
          <p:nvPr>
            <p:ph type="title"/>
          </p:nvPr>
        </p:nvSpPr>
        <p:spPr>
          <a:xfrm>
            <a:off x="838200" y="152400"/>
            <a:ext cx="8382000" cy="952500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25000"/>
              <a:buFontTx/>
              <a:buNone/>
            </a:pPr>
            <a:r>
              <a:rPr lang="en-US" sz="330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Возможности свободного исследования</a:t>
            </a:r>
          </a:p>
        </p:txBody>
      </p:sp>
      <p:pic>
        <p:nvPicPr>
          <p:cNvPr id="46084" name="Shape 206"/>
          <p:cNvPicPr preferRelativeResize="0">
            <a:picLocks noChangeAspect="1" noChangeArrowheads="1"/>
          </p:cNvPicPr>
          <p:nvPr/>
        </p:nvPicPr>
        <p:blipFill>
          <a:blip r:embed="rId4"/>
          <a:srcRect b="14696"/>
          <a:stretch>
            <a:fillRect/>
          </a:stretch>
        </p:blipFill>
        <p:spPr bwMode="auto">
          <a:xfrm>
            <a:off x="3881438" y="3714750"/>
            <a:ext cx="4748212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385763" y="1744663"/>
            <a:ext cx="8224837" cy="2438400"/>
          </a:xfrm>
        </p:spPr>
        <p:txBody>
          <a:bodyPr tIns="45700" bIns="45700">
            <a:noAutofit/>
          </a:bodyPr>
          <a:lstStyle/>
          <a:p>
            <a:pPr marL="0" indent="0" algn="just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None/>
            </a:pPr>
            <a:r>
              <a:rPr lang="ru-RU" sz="19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Впрочем, на Глобусе есть не только планета Земля, но и вся Солнечная система. </a:t>
            </a:r>
          </a:p>
          <a:p>
            <a:pPr marL="0" indent="0" algn="just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None/>
            </a:pPr>
            <a:endParaRPr lang="ru-RU" sz="1900" dirty="0" smtClean="0">
              <a:solidFill>
                <a:srgbClr val="19194D"/>
              </a:solidFill>
              <a:latin typeface="Arial" charset="0"/>
              <a:cs typeface="Arial" charset="0"/>
              <a:sym typeface="Arial" charset="0"/>
            </a:endParaRPr>
          </a:p>
          <a:p>
            <a:pPr marL="0" indent="0" algn="just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None/>
            </a:pPr>
            <a:r>
              <a:rPr lang="ru-RU" sz="19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Мультипликация, музыкальные произведения, слайд-шоу — мы создаем ощущение взаимосвязанности мира и используем все возможности, чтобы побудить участника начать игру-исследование или пройти курс уроков.</a:t>
            </a:r>
            <a:endParaRPr lang="ru-RU" dirty="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48130" name="Shape 212" descr="https://www.howitworksdaily.com/wp-content/uploads/2015/05/maxresdefault.jp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250" y="4183063"/>
            <a:ext cx="4030663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Shape 213" descr="http://bizoof.ru/rufemguyiw/6932"/>
          <p:cNvSpPr txBox="1">
            <a:spLocks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 sz="240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pic>
        <p:nvPicPr>
          <p:cNvPr id="48132" name="Shape 214" descr="https://i.ytimg.com/vi/qqt_axlUQmU/hqdefault.jpg"/>
          <p:cNvPicPr preferRelativeResize="0">
            <a:picLocks noChangeAspect="1" noChangeArrowheads="1"/>
          </p:cNvPicPr>
          <p:nvPr/>
        </p:nvPicPr>
        <p:blipFill>
          <a:blip r:embed="rId4"/>
          <a:srcRect b="15253"/>
          <a:stretch>
            <a:fillRect/>
          </a:stretch>
        </p:blipFill>
        <p:spPr bwMode="auto">
          <a:xfrm>
            <a:off x="4506913" y="4183063"/>
            <a:ext cx="4122737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Shape 215"/>
          <p:cNvSpPr txBox="1">
            <a:spLocks noGrp="1"/>
          </p:cNvSpPr>
          <p:nvPr>
            <p:ph type="title"/>
          </p:nvPr>
        </p:nvSpPr>
        <p:spPr>
          <a:xfrm>
            <a:off x="838200" y="152400"/>
            <a:ext cx="8382000" cy="952500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25000"/>
              <a:buFontTx/>
              <a:buNone/>
            </a:pPr>
            <a:r>
              <a:rPr lang="en-US" sz="330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Возможности свободного исследования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28600"/>
            <a:ext cx="7915299" cy="952499"/>
          </a:xfrm>
        </p:spPr>
        <p:txBody>
          <a:bodyPr/>
          <a:lstStyle/>
          <a:p>
            <a:r>
              <a:rPr lang="en-US" sz="3000" dirty="0" smtClean="0"/>
              <a:t>AR</a:t>
            </a:r>
            <a:r>
              <a:rPr lang="ru-RU" sz="3000" dirty="0" smtClean="0"/>
              <a:t>-приложение </a:t>
            </a:r>
            <a:r>
              <a:rPr lang="ru-RU" sz="3000" dirty="0" smtClean="0"/>
              <a:t>(режим путешественника)</a:t>
            </a:r>
            <a:endParaRPr lang="ru-RU" sz="3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" y="1600200"/>
            <a:ext cx="5343532" cy="464026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Вариант для путешественников: </a:t>
            </a:r>
            <a:r>
              <a:rPr lang="ru-RU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если вы лично оказались в «ключевой точке», то сможете навести на нее камеру </a:t>
            </a:r>
            <a:r>
              <a:rPr lang="ru-RU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мобильного устройства с </a:t>
            </a:r>
            <a:r>
              <a:rPr lang="ru-RU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приложением «</a:t>
            </a:r>
            <a:r>
              <a:rPr lang="ru-RU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ДинаМира</a:t>
            </a:r>
            <a:r>
              <a:rPr lang="ru-RU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», и увидеть </a:t>
            </a:r>
            <a:r>
              <a:rPr lang="ru-RU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подсказку, </a:t>
            </a:r>
            <a:r>
              <a:rPr lang="ru-RU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информацию или анимационную историю. </a:t>
            </a:r>
            <a:r>
              <a:rPr lang="ru-RU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По мере наполнения </a:t>
            </a:r>
            <a:r>
              <a:rPr lang="ru-RU" b="1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«</a:t>
            </a:r>
            <a:r>
              <a:rPr lang="ru-RU" b="1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ДинаМира</a:t>
            </a:r>
            <a:r>
              <a:rPr lang="ru-RU" b="1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» </a:t>
            </a:r>
            <a:r>
              <a:rPr lang="ru-RU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практически в любой точке планеты можно будет найти </a:t>
            </a:r>
            <a:r>
              <a:rPr lang="ru-RU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«живой» </a:t>
            </a:r>
            <a:r>
              <a:rPr lang="ru-RU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квест</a:t>
            </a:r>
            <a:r>
              <a:rPr lang="ru-RU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.</a:t>
            </a:r>
            <a:endParaRPr lang="ru-RU" dirty="0"/>
          </a:p>
        </p:txBody>
      </p:sp>
      <p:pic>
        <p:nvPicPr>
          <p:cNvPr id="4" name="Shape 245" descr="http://www.leehyungjoo.com/wp-content/uploads/2015/04/Augmented-reality-004.jpg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3073400"/>
            <a:ext cx="3657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Shape 252"/>
          <p:cNvSpPr txBox="1">
            <a:spLocks noGrp="1"/>
          </p:cNvSpPr>
          <p:nvPr>
            <p:ph type="body" idx="2"/>
          </p:nvPr>
        </p:nvSpPr>
        <p:spPr>
          <a:xfrm>
            <a:off x="22225" y="1757363"/>
            <a:ext cx="5335593" cy="5100638"/>
          </a:xfrm>
        </p:spPr>
        <p:txBody>
          <a:bodyPr tIns="45700" bIns="45700"/>
          <a:lstStyle/>
          <a:p>
            <a:pPr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None/>
            </a:pPr>
            <a:r>
              <a:rPr lang="ru-RU" sz="16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В качестве примера можем привести известное AR-приложение </a:t>
            </a:r>
            <a:r>
              <a:rPr lang="ru-RU" sz="16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Historypin</a:t>
            </a:r>
            <a:r>
              <a:rPr lang="ru-RU" sz="16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. «</a:t>
            </a:r>
            <a:r>
              <a:rPr lang="ru-RU" sz="16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ДинаМир</a:t>
            </a:r>
            <a:r>
              <a:rPr lang="ru-RU" sz="16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» будет так же синхронизирован с </a:t>
            </a:r>
            <a:r>
              <a:rPr lang="ru-RU" sz="16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Google</a:t>
            </a:r>
            <a:r>
              <a:rPr lang="ru-RU" sz="16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ru-RU" sz="16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Maps</a:t>
            </a:r>
            <a:r>
              <a:rPr lang="ru-RU" sz="16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. Метки на определенных точках будут появляться по мере прохождения </a:t>
            </a:r>
            <a:r>
              <a:rPr lang="ru-RU" sz="16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квеста</a:t>
            </a:r>
            <a:r>
              <a:rPr lang="ru-RU" sz="16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. А чтобы решить головоломку, участнику нужно будет сфотографировать определенное место или поставить на нём метку.</a:t>
            </a:r>
          </a:p>
          <a:p>
            <a:pPr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None/>
            </a:pPr>
            <a:endParaRPr lang="ru-RU" sz="1600" dirty="0" smtClean="0">
              <a:solidFill>
                <a:srgbClr val="19194D"/>
              </a:solidFill>
              <a:latin typeface="Arial" charset="0"/>
              <a:cs typeface="Arial" charset="0"/>
              <a:sym typeface="Arial" charset="0"/>
            </a:endParaRPr>
          </a:p>
          <a:p>
            <a:pPr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None/>
            </a:pPr>
            <a:r>
              <a:rPr lang="ru-RU" sz="16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«</a:t>
            </a:r>
            <a:r>
              <a:rPr lang="ru-RU" sz="16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ДинаМир</a:t>
            </a:r>
            <a:r>
              <a:rPr lang="ru-RU" sz="16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» устроен так, что, наведя камеру мобильного устройства на небо, можно получить информацию о состоянии климата в любой момент времени — хоть тысячу лет назад! Пользователь может узнать, какой слой горных пород у него под ногами; на экране могут появиться города, существовавшие в той точке, где он находится, тысячу лет назад. Возможно, именно в них найдется </a:t>
            </a:r>
            <a:r>
              <a:rPr lang="ru-RU" sz="16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решение </a:t>
            </a:r>
            <a:r>
              <a:rPr lang="ru-RU" sz="16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головоломки, открывающее ключ-метку...</a:t>
            </a:r>
            <a:endParaRPr lang="en-US" sz="1800" dirty="0" smtClean="0">
              <a:solidFill>
                <a:srgbClr val="19194D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56324" name="Shape 253" descr="http://arnext.ru/wp/wp-content/uploads/2012/10/34567.jp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8150" y="1851025"/>
            <a:ext cx="3625850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Shape 254" descr="https://cdn.wittyfeed.com/13985/wqhj8xs1fgk9fmqp8foy.png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18150" y="4233863"/>
            <a:ext cx="362585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000100" y="228600"/>
            <a:ext cx="7915299" cy="95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AR</a:t>
            </a:r>
            <a:r>
              <a:rPr kumimoji="0" lang="ru-RU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-приложение (режим путешественника)</a:t>
            </a:r>
            <a:endParaRPr kumimoji="0" lang="ru-RU" sz="3000" b="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hape 266"/>
          <p:cNvSpPr txBox="1">
            <a:spLocks noGrp="1"/>
          </p:cNvSpPr>
          <p:nvPr>
            <p:ph type="title"/>
          </p:nvPr>
        </p:nvSpPr>
        <p:spPr>
          <a:xfrm>
            <a:off x="838200" y="228600"/>
            <a:ext cx="8077200" cy="952500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25000"/>
              <a:buFontTx/>
              <a:buNone/>
            </a:pPr>
            <a:r>
              <a:rPr lang="ru-RU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Перспективы программы</a:t>
            </a:r>
            <a:endParaRPr lang="en-US" dirty="0" smtClean="0">
              <a:solidFill>
                <a:srgbClr val="FFFFFF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304800" y="2133600"/>
            <a:ext cx="8397875" cy="4098925"/>
          </a:xfrm>
        </p:spPr>
        <p:txBody>
          <a:bodyPr tIns="45700" bIns="45700">
            <a:noAutofit/>
          </a:bodyPr>
          <a:lstStyle/>
          <a:p>
            <a:pPr indent="-342900" eaLnBrk="1" hangingPunct="1">
              <a:spcBef>
                <a:spcPct val="0"/>
              </a:spcBef>
              <a:spcAft>
                <a:spcPct val="0"/>
              </a:spcAft>
              <a:buClr>
                <a:srgbClr val="19194D"/>
              </a:buClr>
              <a:buSzTx/>
              <a:buFontTx/>
              <a:buChar char="•"/>
            </a:pPr>
            <a:r>
              <a:rPr lang="ru-RU" sz="25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Данные могут меняться в соответствие с недавно сделанными открытиями и переменами в жизни планеты и человечества. </a:t>
            </a:r>
          </a:p>
          <a:p>
            <a:pPr indent="-342900" eaLnBrk="1" hangingPunct="1">
              <a:spcBef>
                <a:spcPct val="0"/>
              </a:spcBef>
              <a:spcAft>
                <a:spcPct val="0"/>
              </a:spcAft>
              <a:buClr>
                <a:srgbClr val="19194D"/>
              </a:buClr>
              <a:buSzTx/>
              <a:buFontTx/>
              <a:buChar char="•"/>
            </a:pPr>
            <a:endParaRPr lang="ru-RU" sz="2500" dirty="0" smtClean="0">
              <a:solidFill>
                <a:srgbClr val="19194D"/>
              </a:solidFill>
              <a:latin typeface="Arial" charset="0"/>
              <a:cs typeface="Arial" charset="0"/>
              <a:sym typeface="Arial" charset="0"/>
            </a:endParaRPr>
          </a:p>
          <a:p>
            <a:pPr indent="-342900" eaLnBrk="1" hangingPunct="1">
              <a:spcBef>
                <a:spcPct val="0"/>
              </a:spcBef>
              <a:spcAft>
                <a:spcPct val="0"/>
              </a:spcAft>
              <a:buClr>
                <a:srgbClr val="19194D"/>
              </a:buClr>
              <a:buSzTx/>
              <a:buFontTx/>
              <a:buChar char="•"/>
            </a:pPr>
            <a:r>
              <a:rPr lang="ru-RU" sz="25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Все изменения складываются в единую картину с историей прошлого. </a:t>
            </a:r>
          </a:p>
          <a:p>
            <a:pPr indent="-342900" eaLnBrk="1" hangingPunct="1">
              <a:spcBef>
                <a:spcPct val="0"/>
              </a:spcBef>
              <a:spcAft>
                <a:spcPct val="0"/>
              </a:spcAft>
              <a:buClr>
                <a:srgbClr val="19194D"/>
              </a:buClr>
              <a:buSzTx/>
              <a:buFontTx/>
              <a:buChar char="•"/>
            </a:pPr>
            <a:endParaRPr lang="ru-RU" sz="2500" dirty="0" smtClean="0">
              <a:solidFill>
                <a:srgbClr val="19194D"/>
              </a:solidFill>
              <a:latin typeface="Arial" charset="0"/>
              <a:cs typeface="Arial" charset="0"/>
              <a:sym typeface="Arial" charset="0"/>
            </a:endParaRPr>
          </a:p>
          <a:p>
            <a:pPr indent="-342900" eaLnBrk="1" hangingPunct="1">
              <a:spcBef>
                <a:spcPct val="0"/>
              </a:spcBef>
              <a:spcAft>
                <a:spcPct val="0"/>
              </a:spcAft>
              <a:buClr>
                <a:srgbClr val="19194D"/>
              </a:buClr>
              <a:buSzTx/>
              <a:buFontTx/>
              <a:buChar char="•"/>
            </a:pPr>
            <a:r>
              <a:rPr lang="ru-RU" sz="25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Можно наблюдать перемены в режиме реального времени.</a:t>
            </a:r>
            <a:endParaRPr lang="en-US" sz="2500" dirty="0" smtClean="0">
              <a:solidFill>
                <a:srgbClr val="19194D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hape 284"/>
          <p:cNvSpPr txBox="1">
            <a:spLocks noGrp="1"/>
          </p:cNvSpPr>
          <p:nvPr>
            <p:ph type="title"/>
          </p:nvPr>
        </p:nvSpPr>
        <p:spPr>
          <a:xfrm>
            <a:off x="838200" y="228600"/>
            <a:ext cx="8077200" cy="952500"/>
          </a:xfrm>
        </p:spPr>
        <p:txBody>
          <a:bodyPr tIns="45700" bIns="45700"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25000"/>
              <a:buFontTx/>
              <a:buNone/>
            </a:pPr>
            <a:r>
              <a:rPr lang="en-US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Создатели</a:t>
            </a:r>
          </a:p>
        </p:txBody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2071670" y="2428868"/>
            <a:ext cx="5207018" cy="3429024"/>
          </a:xfrm>
        </p:spPr>
        <p:txBody>
          <a:bodyPr tIns="45700" bIns="45700">
            <a:noAutofit/>
          </a:bodyPr>
          <a:lstStyle/>
          <a:p>
            <a:pPr marL="0" indent="0" algn="ctr" eaLnBrk="1" hangingPunct="1"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ct val="25000"/>
              <a:buNone/>
            </a:pPr>
            <a:r>
              <a:rPr lang="ru-RU" b="1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Креативный</a:t>
            </a:r>
            <a:r>
              <a:rPr lang="ru-RU" b="1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 продюсер</a:t>
            </a:r>
          </a:p>
          <a:p>
            <a:pPr marL="0" indent="0" algn="ctr" eaLnBrk="1" hangingPunct="1"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ct val="25000"/>
              <a:buNone/>
            </a:pPr>
            <a:r>
              <a:rPr lang="ru-RU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Тимур </a:t>
            </a:r>
            <a:r>
              <a:rPr lang="ru-RU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Алгабеков</a:t>
            </a:r>
            <a:r>
              <a:rPr lang="ru-RU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 </a:t>
            </a:r>
          </a:p>
          <a:p>
            <a:pPr marL="0" indent="0" algn="ctr" eaLnBrk="1" hangingPunct="1"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ct val="25000"/>
              <a:buNone/>
            </a:pPr>
            <a:endParaRPr lang="ru-RU" dirty="0" smtClean="0">
              <a:solidFill>
                <a:srgbClr val="19194D"/>
              </a:solidFill>
              <a:latin typeface="Arial" charset="0"/>
              <a:cs typeface="Arial" charset="0"/>
              <a:sym typeface="Arial" charset="0"/>
            </a:endParaRPr>
          </a:p>
          <a:p>
            <a:pPr marL="0" indent="0" algn="ctr" eaLnBrk="1" hangingPunct="1"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ct val="25000"/>
              <a:buNone/>
            </a:pPr>
            <a:r>
              <a:rPr lang="ru-RU" b="1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Исполнительный продюсер</a:t>
            </a:r>
          </a:p>
          <a:p>
            <a:pPr marL="0" indent="0" algn="ctr" eaLnBrk="1" hangingPunct="1"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ct val="25000"/>
              <a:buNone/>
            </a:pPr>
            <a:r>
              <a:rPr lang="ru-RU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Антон Смирнов</a:t>
            </a:r>
            <a:endParaRPr lang="ru-RU" dirty="0" smtClean="0">
              <a:solidFill>
                <a:srgbClr val="19194D"/>
              </a:solidFill>
              <a:latin typeface="Arial" charset="0"/>
              <a:cs typeface="Arial" charset="0"/>
              <a:sym typeface="Arial" charset="0"/>
            </a:endParaRPr>
          </a:p>
          <a:p>
            <a:pPr marL="0" indent="0" eaLnBrk="1" hangingPunct="1"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ru-RU" sz="2000" dirty="0" smtClean="0">
              <a:solidFill>
                <a:srgbClr val="19194D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109"/>
          <p:cNvSpPr txBox="1">
            <a:spLocks noGrp="1"/>
          </p:cNvSpPr>
          <p:nvPr>
            <p:ph type="title"/>
          </p:nvPr>
        </p:nvSpPr>
        <p:spPr>
          <a:xfrm>
            <a:off x="838200" y="228600"/>
            <a:ext cx="8077200" cy="952500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25000"/>
              <a:buFontTx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Содержание</a:t>
            </a:r>
          </a:p>
        </p:txBody>
      </p:sp>
      <p:sp>
        <p:nvSpPr>
          <p:cNvPr id="19458" name="Shape 110"/>
          <p:cNvSpPr txBox="1">
            <a:spLocks noGrp="1"/>
          </p:cNvSpPr>
          <p:nvPr>
            <p:ph type="body" idx="1"/>
          </p:nvPr>
        </p:nvSpPr>
        <p:spPr>
          <a:xfrm>
            <a:off x="857224" y="2071678"/>
            <a:ext cx="7286676" cy="4500594"/>
          </a:xfrm>
        </p:spPr>
        <p:txBody>
          <a:bodyPr tIns="45700" bIns="45700"/>
          <a:lstStyle/>
          <a:p>
            <a:pPr marL="457200" indent="-368300" eaLnBrk="1" hangingPunct="1">
              <a:spcBef>
                <a:spcPct val="0"/>
              </a:spcBef>
              <a:spcAft>
                <a:spcPct val="0"/>
              </a:spcAft>
              <a:buClr>
                <a:srgbClr val="19194D"/>
              </a:buClr>
              <a:buSzTx/>
            </a:pPr>
            <a:r>
              <a:rPr lang="ru-RU" sz="20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Цель </a:t>
            </a:r>
            <a:r>
              <a:rPr lang="ru-RU" sz="20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проекта				стр. 4</a:t>
            </a:r>
            <a:endParaRPr lang="ru-RU" sz="2000" dirty="0" smtClean="0">
              <a:solidFill>
                <a:srgbClr val="19194D"/>
              </a:solidFill>
              <a:latin typeface="Arial" charset="0"/>
              <a:cs typeface="Arial" charset="0"/>
              <a:sym typeface="Arial" charset="0"/>
            </a:endParaRPr>
          </a:p>
          <a:p>
            <a:pPr marL="457200" indent="-368300" eaLnBrk="1" hangingPunct="1">
              <a:spcBef>
                <a:spcPct val="0"/>
              </a:spcBef>
              <a:spcAft>
                <a:spcPct val="0"/>
              </a:spcAft>
              <a:buClr>
                <a:srgbClr val="19194D"/>
              </a:buClr>
              <a:buSzTx/>
            </a:pPr>
            <a:r>
              <a:rPr lang="ru-RU" sz="20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Характеристики </a:t>
            </a:r>
            <a:r>
              <a:rPr lang="ru-RU" sz="20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проекта			стр</a:t>
            </a:r>
            <a:r>
              <a:rPr lang="ru-RU" sz="20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. </a:t>
            </a:r>
            <a:r>
              <a:rPr lang="ru-RU" sz="20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5-6</a:t>
            </a:r>
            <a:endParaRPr lang="ru-RU" sz="2000" dirty="0" smtClean="0">
              <a:solidFill>
                <a:srgbClr val="19194D"/>
              </a:solidFill>
              <a:latin typeface="Arial" charset="0"/>
              <a:cs typeface="Arial" charset="0"/>
              <a:sym typeface="Arial" charset="0"/>
            </a:endParaRPr>
          </a:p>
          <a:p>
            <a:pPr marL="457200" indent="-368300" eaLnBrk="1" hangingPunct="1">
              <a:spcBef>
                <a:spcPct val="0"/>
              </a:spcBef>
              <a:spcAft>
                <a:spcPct val="0"/>
              </a:spcAft>
              <a:buClr>
                <a:srgbClr val="19194D"/>
              </a:buClr>
              <a:buSzTx/>
            </a:pPr>
            <a:r>
              <a:rPr lang="ru-RU" sz="20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Форма </a:t>
            </a:r>
            <a:r>
              <a:rPr lang="ru-RU" sz="20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обучения				стр</a:t>
            </a:r>
            <a:r>
              <a:rPr lang="ru-RU" sz="20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. </a:t>
            </a:r>
            <a:r>
              <a:rPr lang="ru-RU" sz="20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7</a:t>
            </a:r>
            <a:endParaRPr lang="ru-RU" sz="2000" dirty="0" smtClean="0">
              <a:solidFill>
                <a:srgbClr val="19194D"/>
              </a:solidFill>
              <a:latin typeface="Arial" charset="0"/>
              <a:cs typeface="Arial" charset="0"/>
              <a:sym typeface="Arial" charset="0"/>
            </a:endParaRPr>
          </a:p>
          <a:p>
            <a:pPr marL="457200" indent="-368300" eaLnBrk="1" hangingPunct="1">
              <a:spcBef>
                <a:spcPct val="0"/>
              </a:spcBef>
              <a:spcAft>
                <a:spcPct val="0"/>
              </a:spcAft>
              <a:buClr>
                <a:srgbClr val="19194D"/>
              </a:buClr>
              <a:buSzTx/>
            </a:pPr>
            <a:r>
              <a:rPr lang="ru-RU" sz="20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Развлекательный </a:t>
            </a:r>
            <a:r>
              <a:rPr lang="ru-RU" sz="20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контент</a:t>
            </a:r>
            <a:r>
              <a:rPr lang="ru-RU" sz="20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			стр</a:t>
            </a:r>
            <a:r>
              <a:rPr lang="ru-RU" sz="20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. </a:t>
            </a:r>
            <a:r>
              <a:rPr lang="ru-RU" sz="20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8</a:t>
            </a:r>
            <a:endParaRPr lang="ru-RU" sz="2000" dirty="0" smtClean="0">
              <a:solidFill>
                <a:srgbClr val="19194D"/>
              </a:solidFill>
              <a:latin typeface="Arial" charset="0"/>
              <a:cs typeface="Arial" charset="0"/>
              <a:sym typeface="Arial" charset="0"/>
            </a:endParaRPr>
          </a:p>
          <a:p>
            <a:pPr marL="457200" indent="-368300" eaLnBrk="1" hangingPunct="1">
              <a:spcBef>
                <a:spcPct val="0"/>
              </a:spcBef>
              <a:spcAft>
                <a:spcPct val="0"/>
              </a:spcAft>
              <a:buClr>
                <a:srgbClr val="19194D"/>
              </a:buClr>
              <a:buSzTx/>
            </a:pPr>
            <a:r>
              <a:rPr lang="ru-RU" sz="20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Режим </a:t>
            </a:r>
            <a:r>
              <a:rPr lang="ru-RU" sz="20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знаний				стр</a:t>
            </a:r>
            <a:r>
              <a:rPr lang="ru-RU" sz="20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. </a:t>
            </a:r>
            <a:r>
              <a:rPr lang="ru-RU" sz="20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9-12</a:t>
            </a:r>
            <a:endParaRPr lang="ru-RU" sz="2000" dirty="0" smtClean="0">
              <a:solidFill>
                <a:srgbClr val="19194D"/>
              </a:solidFill>
              <a:latin typeface="Arial" charset="0"/>
              <a:cs typeface="Arial" charset="0"/>
              <a:sym typeface="Arial" charset="0"/>
            </a:endParaRPr>
          </a:p>
          <a:p>
            <a:pPr marL="457200" indent="-368300" eaLnBrk="1" hangingPunct="1">
              <a:spcBef>
                <a:spcPct val="0"/>
              </a:spcBef>
              <a:spcAft>
                <a:spcPct val="0"/>
              </a:spcAft>
              <a:buClr>
                <a:srgbClr val="19194D"/>
              </a:buClr>
              <a:buSzTx/>
            </a:pPr>
            <a:r>
              <a:rPr lang="ru-RU" sz="20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Режим </a:t>
            </a:r>
            <a:r>
              <a:rPr lang="ru-RU" sz="20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следопыта				стр</a:t>
            </a:r>
            <a:r>
              <a:rPr lang="ru-RU" sz="20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. </a:t>
            </a:r>
            <a:r>
              <a:rPr lang="ru-RU" sz="20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3-15</a:t>
            </a:r>
            <a:endParaRPr lang="ru-RU" sz="2000" dirty="0" smtClean="0">
              <a:solidFill>
                <a:srgbClr val="19194D"/>
              </a:solidFill>
              <a:latin typeface="Arial" charset="0"/>
              <a:cs typeface="Arial" charset="0"/>
              <a:sym typeface="Arial" charset="0"/>
            </a:endParaRPr>
          </a:p>
          <a:p>
            <a:pPr marL="457200" indent="-368300" eaLnBrk="1" hangingPunct="1">
              <a:spcBef>
                <a:spcPct val="0"/>
              </a:spcBef>
              <a:spcAft>
                <a:spcPct val="0"/>
              </a:spcAft>
              <a:buClr>
                <a:srgbClr val="19194D"/>
              </a:buClr>
              <a:buSzTx/>
            </a:pPr>
            <a:r>
              <a:rPr lang="ru-RU" sz="20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Пример </a:t>
            </a:r>
            <a:r>
              <a:rPr lang="ru-RU" sz="20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квеста</a:t>
            </a:r>
            <a:r>
              <a:rPr lang="ru-RU" sz="20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				стр</a:t>
            </a:r>
            <a:r>
              <a:rPr lang="ru-RU" sz="20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. </a:t>
            </a:r>
            <a:r>
              <a:rPr lang="ru-RU" sz="20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16</a:t>
            </a:r>
            <a:endParaRPr lang="ru-RU" sz="2000" dirty="0" smtClean="0">
              <a:solidFill>
                <a:srgbClr val="19194D"/>
              </a:solidFill>
              <a:latin typeface="Arial" charset="0"/>
              <a:cs typeface="Arial" charset="0"/>
              <a:sym typeface="Arial" charset="0"/>
            </a:endParaRPr>
          </a:p>
          <a:p>
            <a:pPr marL="457200" indent="-368300" eaLnBrk="1" hangingPunct="1">
              <a:spcBef>
                <a:spcPct val="0"/>
              </a:spcBef>
              <a:spcAft>
                <a:spcPct val="0"/>
              </a:spcAft>
              <a:buClr>
                <a:srgbClr val="19194D"/>
              </a:buClr>
              <a:buSzTx/>
            </a:pPr>
            <a:r>
              <a:rPr lang="ru-RU" sz="20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Свободное исследование </a:t>
            </a:r>
            <a:r>
              <a:rPr lang="ru-RU" sz="20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			стр</a:t>
            </a:r>
            <a:r>
              <a:rPr lang="ru-RU" sz="20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. </a:t>
            </a:r>
            <a:r>
              <a:rPr lang="ru-RU" sz="20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17</a:t>
            </a:r>
            <a:endParaRPr lang="ru-RU" sz="2000" dirty="0" smtClean="0">
              <a:solidFill>
                <a:srgbClr val="19194D"/>
              </a:solidFill>
              <a:latin typeface="Arial" charset="0"/>
              <a:cs typeface="Arial" charset="0"/>
              <a:sym typeface="Arial" charset="0"/>
            </a:endParaRPr>
          </a:p>
          <a:p>
            <a:pPr marL="457200" indent="-368300" eaLnBrk="1" hangingPunct="1">
              <a:spcBef>
                <a:spcPct val="0"/>
              </a:spcBef>
              <a:spcAft>
                <a:spcPct val="0"/>
              </a:spcAft>
              <a:buClr>
                <a:srgbClr val="19194D"/>
              </a:buClr>
              <a:buSzTx/>
            </a:pPr>
            <a:r>
              <a:rPr lang="ru-RU" sz="20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Возможности свободного исследования </a:t>
            </a:r>
            <a:r>
              <a:rPr lang="ru-RU" sz="20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	стр</a:t>
            </a:r>
            <a:r>
              <a:rPr lang="ru-RU" sz="20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. </a:t>
            </a:r>
            <a:r>
              <a:rPr lang="ru-RU" sz="20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18-21</a:t>
            </a:r>
            <a:endParaRPr lang="ru-RU" sz="2000" dirty="0" smtClean="0">
              <a:solidFill>
                <a:srgbClr val="19194D"/>
              </a:solidFill>
              <a:latin typeface="Arial" charset="0"/>
              <a:cs typeface="Arial" charset="0"/>
              <a:sym typeface="Arial" charset="0"/>
            </a:endParaRPr>
          </a:p>
          <a:p>
            <a:pPr marL="457200" indent="-368300" eaLnBrk="1" hangingPunct="1">
              <a:spcBef>
                <a:spcPct val="0"/>
              </a:spcBef>
              <a:spcAft>
                <a:spcPct val="0"/>
              </a:spcAft>
              <a:buClr>
                <a:srgbClr val="19194D"/>
              </a:buClr>
              <a:buSzTx/>
            </a:pPr>
            <a:r>
              <a:rPr lang="ru-RU" sz="20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AR-приложение				стр</a:t>
            </a:r>
            <a:r>
              <a:rPr lang="ru-RU" sz="20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. </a:t>
            </a:r>
            <a:r>
              <a:rPr lang="ru-RU" sz="20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22-23</a:t>
            </a:r>
            <a:endParaRPr lang="ru-RU" sz="2000" dirty="0" smtClean="0">
              <a:solidFill>
                <a:srgbClr val="19194D"/>
              </a:solidFill>
              <a:latin typeface="Arial" charset="0"/>
              <a:cs typeface="Arial" charset="0"/>
              <a:sym typeface="Arial" charset="0"/>
            </a:endParaRPr>
          </a:p>
          <a:p>
            <a:pPr marL="457200" indent="-368300" eaLnBrk="1" hangingPunct="1">
              <a:spcBef>
                <a:spcPct val="0"/>
              </a:spcBef>
              <a:spcAft>
                <a:spcPct val="0"/>
              </a:spcAft>
              <a:buClr>
                <a:srgbClr val="19194D"/>
              </a:buClr>
              <a:buSzTx/>
            </a:pPr>
            <a:r>
              <a:rPr lang="ru-RU" sz="20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Тенденции будущего </a:t>
            </a:r>
            <a:r>
              <a:rPr lang="ru-RU" sz="20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			стр</a:t>
            </a:r>
            <a:r>
              <a:rPr lang="ru-RU" sz="20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. </a:t>
            </a:r>
            <a:r>
              <a:rPr lang="ru-RU" sz="20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24</a:t>
            </a:r>
            <a:endParaRPr lang="ru-RU" sz="2000" dirty="0" smtClean="0">
              <a:solidFill>
                <a:srgbClr val="19194D"/>
              </a:solidFill>
              <a:latin typeface="Arial" charset="0"/>
              <a:cs typeface="Arial" charset="0"/>
              <a:sym typeface="Arial" charset="0"/>
            </a:endParaRPr>
          </a:p>
          <a:p>
            <a:pPr marL="457200" indent="-368300" eaLnBrk="1" hangingPunct="1">
              <a:spcBef>
                <a:spcPct val="0"/>
              </a:spcBef>
              <a:spcAft>
                <a:spcPct val="0"/>
              </a:spcAft>
              <a:buClr>
                <a:srgbClr val="19194D"/>
              </a:buClr>
              <a:buSzTx/>
            </a:pPr>
            <a:r>
              <a:rPr lang="ru-RU" sz="20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Создатели					стр</a:t>
            </a:r>
            <a:r>
              <a:rPr lang="ru-RU" sz="20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. </a:t>
            </a:r>
            <a:r>
              <a:rPr lang="ru-RU" sz="20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25</a:t>
            </a:r>
            <a:endParaRPr lang="en-US" sz="2000" dirty="0" smtClean="0">
              <a:solidFill>
                <a:srgbClr val="19194D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115"/>
          <p:cNvSpPr txBox="1">
            <a:spLocks noGrp="1"/>
          </p:cNvSpPr>
          <p:nvPr>
            <p:ph type="title"/>
          </p:nvPr>
        </p:nvSpPr>
        <p:spPr>
          <a:xfrm>
            <a:off x="838200" y="228600"/>
            <a:ext cx="8077200" cy="952500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25000"/>
              <a:buFontTx/>
              <a:buNone/>
            </a:pPr>
            <a:r>
              <a:rPr lang="ru-RU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Цель проекта</a:t>
            </a:r>
            <a:endParaRPr lang="en-US" dirty="0" smtClean="0">
              <a:solidFill>
                <a:srgbClr val="FFFFFF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21506" name="Shape 116"/>
          <p:cNvSpPr txBox="1">
            <a:spLocks noGrp="1"/>
          </p:cNvSpPr>
          <p:nvPr>
            <p:ph type="body" idx="1"/>
          </p:nvPr>
        </p:nvSpPr>
        <p:spPr>
          <a:xfrm>
            <a:off x="500034" y="1709738"/>
            <a:ext cx="8286808" cy="4933972"/>
          </a:xfrm>
        </p:spPr>
        <p:txBody>
          <a:bodyPr tIns="45700" bIns="45700" numCol="2"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None/>
            </a:pPr>
            <a:r>
              <a:rPr lang="ru-RU" sz="1800" b="1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Проблема: </a:t>
            </a:r>
            <a:r>
              <a:rPr lang="ru-RU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Школьная программа не формирует </a:t>
            </a:r>
            <a:r>
              <a:rPr lang="ru-RU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целостное </a:t>
            </a:r>
            <a:r>
              <a:rPr lang="ru-RU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представление об истории и </a:t>
            </a:r>
            <a:r>
              <a:rPr lang="ru-RU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географии. </a:t>
            </a:r>
            <a:r>
              <a:rPr lang="ru-RU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Например, </a:t>
            </a:r>
            <a:r>
              <a:rPr lang="ru-RU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мировую историю </a:t>
            </a:r>
            <a:r>
              <a:rPr lang="ru-RU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и </a:t>
            </a:r>
            <a:r>
              <a:rPr lang="ru-RU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историю </a:t>
            </a:r>
            <a:r>
              <a:rPr lang="ru-RU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России </a:t>
            </a:r>
            <a:r>
              <a:rPr lang="ru-RU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изучают </a:t>
            </a:r>
            <a:r>
              <a:rPr lang="ru-RU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в разные учебные </a:t>
            </a:r>
            <a:r>
              <a:rPr lang="ru-RU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годы; ученик может не соотнести мировые события с тем, что в это время </a:t>
            </a:r>
            <a:r>
              <a:rPr lang="ru-RU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происходило </a:t>
            </a:r>
            <a:r>
              <a:rPr lang="ru-RU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в</a:t>
            </a:r>
            <a:r>
              <a:rPr lang="ru-RU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 </a:t>
            </a:r>
            <a:r>
              <a:rPr lang="ru-RU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России.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None/>
            </a:pPr>
            <a:endParaRPr lang="ru-RU" sz="1800" dirty="0" smtClean="0">
              <a:solidFill>
                <a:srgbClr val="19194D"/>
              </a:solidFill>
              <a:latin typeface="Arial" charset="0"/>
              <a:cs typeface="Arial" charset="0"/>
              <a:sym typeface="Arial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None/>
            </a:pPr>
            <a:r>
              <a:rPr lang="ru-RU" sz="1800" b="1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Решение: </a:t>
            </a:r>
            <a:r>
              <a:rPr lang="ru-RU" sz="18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ДинаМир</a:t>
            </a:r>
            <a:r>
              <a:rPr lang="ru-RU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 предлагает комплексное изучение истории и географии в рамках единого </a:t>
            </a:r>
            <a:r>
              <a:rPr lang="ru-RU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взаимосвязанного курса. Общемировые </a:t>
            </a:r>
            <a:r>
              <a:rPr lang="ru-RU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закономерности</a:t>
            </a:r>
            <a:r>
              <a:rPr lang="ru-RU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 схематично демонстрируются на</a:t>
            </a:r>
            <a:r>
              <a:rPr lang="ru-RU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 многофункциональном </a:t>
            </a:r>
            <a:r>
              <a:rPr lang="ru-RU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Глобусе. 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None/>
            </a:pPr>
            <a:r>
              <a:rPr lang="ru-RU" sz="1800" b="1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Проблема</a:t>
            </a:r>
            <a:r>
              <a:rPr lang="ru-RU" sz="1800" b="1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: </a:t>
            </a:r>
            <a:r>
              <a:rPr lang="ru-RU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Ученику неинтересно учиться. Вовлеченность в учебный процесс зависит от преподавателя</a:t>
            </a:r>
            <a:r>
              <a:rPr lang="ru-RU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.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None/>
            </a:pPr>
            <a:endParaRPr lang="ru-RU" sz="1800" dirty="0" smtClean="0">
              <a:solidFill>
                <a:srgbClr val="19194D"/>
              </a:solidFill>
              <a:latin typeface="Arial" charset="0"/>
              <a:cs typeface="Arial" charset="0"/>
              <a:sym typeface="Arial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None/>
            </a:pPr>
            <a:r>
              <a:rPr lang="ru-RU" sz="1800" b="1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Решение: </a:t>
            </a:r>
            <a:r>
              <a:rPr lang="ru-RU" sz="18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ДинаМир</a:t>
            </a:r>
            <a:r>
              <a:rPr lang="ru-RU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 подает образовательный материал вместе с разбитыми на части анимационными историями, вызывающими любопытство и эмоциональное вовлечение. Также в </a:t>
            </a:r>
            <a:r>
              <a:rPr lang="ru-RU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нем есть игровой </a:t>
            </a:r>
            <a:r>
              <a:rPr lang="ru-RU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режим </a:t>
            </a:r>
            <a:r>
              <a:rPr lang="ru-RU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образования, в котором ученик </a:t>
            </a:r>
            <a:r>
              <a:rPr lang="ru-RU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получает знания из решенных им многоступенчатых головоломок, объединенных единым </a:t>
            </a:r>
            <a:r>
              <a:rPr lang="ru-RU" sz="18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сюжетом-историей.</a:t>
            </a:r>
            <a:endParaRPr lang="en-US" sz="1800" dirty="0" smtClean="0">
              <a:solidFill>
                <a:srgbClr val="19194D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21"/>
          <p:cNvSpPr txBox="1">
            <a:spLocks noGrp="1"/>
          </p:cNvSpPr>
          <p:nvPr>
            <p:ph type="title"/>
          </p:nvPr>
        </p:nvSpPr>
        <p:spPr>
          <a:xfrm>
            <a:off x="838200" y="228600"/>
            <a:ext cx="8077200" cy="952500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25000"/>
              <a:buFontTx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Характеристика проекта</a:t>
            </a:r>
          </a:p>
        </p:txBody>
      </p:sp>
      <p:sp>
        <p:nvSpPr>
          <p:cNvPr id="23554" name="Shape 122"/>
          <p:cNvSpPr txBox="1">
            <a:spLocks noChangeArrowheads="1"/>
          </p:cNvSpPr>
          <p:nvPr/>
        </p:nvSpPr>
        <p:spPr bwMode="auto">
          <a:xfrm>
            <a:off x="381000" y="1800225"/>
            <a:ext cx="5905511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20124D"/>
              </a:buClr>
              <a:buSzPct val="25000"/>
              <a:buFont typeface="Arial" charset="0"/>
              <a:buNone/>
            </a:pPr>
            <a:r>
              <a:rPr lang="en-US" sz="2800" b="1" dirty="0">
                <a:solidFill>
                  <a:srgbClr val="20124D"/>
                </a:solidFill>
              </a:rPr>
              <a:t>Рабочее </a:t>
            </a:r>
            <a:r>
              <a:rPr lang="en-US" sz="2800" b="1" dirty="0" smtClean="0">
                <a:solidFill>
                  <a:srgbClr val="20124D"/>
                </a:solidFill>
              </a:rPr>
              <a:t>название</a:t>
            </a:r>
            <a:r>
              <a:rPr lang="ru-RU" sz="2800" b="1" dirty="0" smtClean="0">
                <a:solidFill>
                  <a:srgbClr val="20124D"/>
                </a:solidFill>
              </a:rPr>
              <a:t>:</a:t>
            </a:r>
            <a:r>
              <a:rPr lang="en-US" sz="2800" dirty="0" smtClean="0">
                <a:solidFill>
                  <a:srgbClr val="20124D"/>
                </a:solidFill>
              </a:rPr>
              <a:t> </a:t>
            </a:r>
            <a:r>
              <a:rPr lang="ru-RU" sz="2800" dirty="0" smtClean="0">
                <a:solidFill>
                  <a:srgbClr val="20124D"/>
                </a:solidFill>
              </a:rPr>
              <a:t>«</a:t>
            </a:r>
            <a:r>
              <a:rPr lang="en-US" sz="2800" dirty="0" smtClean="0">
                <a:solidFill>
                  <a:srgbClr val="20124D"/>
                </a:solidFill>
              </a:rPr>
              <a:t>Дина</a:t>
            </a:r>
            <a:r>
              <a:rPr lang="ru-RU" sz="2800" dirty="0" smtClean="0">
                <a:solidFill>
                  <a:srgbClr val="20124D"/>
                </a:solidFill>
              </a:rPr>
              <a:t>М</a:t>
            </a:r>
            <a:r>
              <a:rPr lang="en-US" sz="2800" dirty="0" smtClean="0">
                <a:solidFill>
                  <a:srgbClr val="20124D"/>
                </a:solidFill>
              </a:rPr>
              <a:t>ир</a:t>
            </a:r>
            <a:r>
              <a:rPr lang="ru-RU" sz="2800" dirty="0" smtClean="0">
                <a:solidFill>
                  <a:srgbClr val="20124D"/>
                </a:solidFill>
              </a:rPr>
              <a:t>»</a:t>
            </a:r>
            <a:endParaRPr lang="en-US" sz="2800" dirty="0">
              <a:solidFill>
                <a:srgbClr val="20124D"/>
              </a:solidFill>
            </a:endParaRPr>
          </a:p>
        </p:txBody>
      </p:sp>
      <p:sp>
        <p:nvSpPr>
          <p:cNvPr id="23555" name="Shape 123"/>
          <p:cNvSpPr txBox="1">
            <a:spLocks noChangeArrowheads="1"/>
          </p:cNvSpPr>
          <p:nvPr/>
        </p:nvSpPr>
        <p:spPr bwMode="auto">
          <a:xfrm>
            <a:off x="381000" y="2601913"/>
            <a:ext cx="6548454" cy="395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19194D"/>
              </a:buClr>
              <a:buSzPct val="25000"/>
              <a:buFont typeface="Arial" charset="0"/>
              <a:buNone/>
            </a:pPr>
            <a:r>
              <a:rPr lang="en-US" sz="2200" b="1" dirty="0">
                <a:solidFill>
                  <a:srgbClr val="19194D"/>
                </a:solidFill>
              </a:rPr>
              <a:t>Общее </a:t>
            </a:r>
            <a:r>
              <a:rPr lang="en-US" sz="2200" b="1" dirty="0" smtClean="0">
                <a:solidFill>
                  <a:srgbClr val="19194D"/>
                </a:solidFill>
              </a:rPr>
              <a:t>описание</a:t>
            </a:r>
            <a:r>
              <a:rPr lang="ru-RU" sz="2200" b="1" dirty="0" smtClean="0">
                <a:solidFill>
                  <a:srgbClr val="19194D"/>
                </a:solidFill>
              </a:rPr>
              <a:t>:</a:t>
            </a:r>
            <a:endParaRPr lang="en-US" sz="2200" b="1" dirty="0">
              <a:solidFill>
                <a:srgbClr val="19194D"/>
              </a:solidFill>
            </a:endParaRPr>
          </a:p>
          <a:p>
            <a:pPr>
              <a:buClr>
                <a:srgbClr val="19194D"/>
              </a:buClr>
              <a:buSzPct val="25000"/>
              <a:buFont typeface="Arial" charset="0"/>
              <a:buNone/>
            </a:pPr>
            <a:r>
              <a:rPr lang="ru-RU" sz="2200" dirty="0" smtClean="0">
                <a:solidFill>
                  <a:srgbClr val="19194D"/>
                </a:solidFill>
              </a:rPr>
              <a:t>Интерактивный образовательно-развлекательный курс истории </a:t>
            </a:r>
          </a:p>
          <a:p>
            <a:pPr>
              <a:buClr>
                <a:srgbClr val="19194D"/>
              </a:buClr>
              <a:buSzPct val="25000"/>
              <a:buFont typeface="Arial" charset="0"/>
              <a:buNone/>
            </a:pPr>
            <a:r>
              <a:rPr lang="ru-RU" sz="2200" dirty="0" smtClean="0">
                <a:solidFill>
                  <a:srgbClr val="19194D"/>
                </a:solidFill>
              </a:rPr>
              <a:t>и географии. Представляет собой </a:t>
            </a:r>
          </a:p>
          <a:p>
            <a:pPr>
              <a:buClr>
                <a:srgbClr val="19194D"/>
              </a:buClr>
              <a:buSzPct val="25000"/>
              <a:buFont typeface="Arial" charset="0"/>
              <a:buNone/>
            </a:pPr>
            <a:r>
              <a:rPr lang="ru-RU" sz="2200" dirty="0" smtClean="0">
                <a:solidFill>
                  <a:srgbClr val="19194D"/>
                </a:solidFill>
              </a:rPr>
              <a:t>программу с </a:t>
            </a:r>
            <a:r>
              <a:rPr lang="ru-RU" sz="2200" dirty="0" err="1" smtClean="0">
                <a:solidFill>
                  <a:srgbClr val="19194D"/>
                </a:solidFill>
              </a:rPr>
              <a:t>медиаконтентом</a:t>
            </a:r>
            <a:r>
              <a:rPr lang="ru-RU" sz="2200" dirty="0" smtClean="0">
                <a:solidFill>
                  <a:srgbClr val="19194D"/>
                </a:solidFill>
              </a:rPr>
              <a:t> (анимация, </a:t>
            </a:r>
          </a:p>
          <a:p>
            <a:pPr>
              <a:buClr>
                <a:srgbClr val="19194D"/>
              </a:buClr>
              <a:buSzPct val="25000"/>
              <a:buFont typeface="Arial" charset="0"/>
              <a:buNone/>
            </a:pPr>
            <a:r>
              <a:rPr lang="ru-RU" sz="2200" dirty="0" smtClean="0">
                <a:solidFill>
                  <a:srgbClr val="19194D"/>
                </a:solidFill>
              </a:rPr>
              <a:t>аудио и т.д.), направленным на эмоциональное вовлечение в образовательный процесс, </a:t>
            </a:r>
          </a:p>
          <a:p>
            <a:pPr>
              <a:buClr>
                <a:srgbClr val="19194D"/>
              </a:buClr>
              <a:buSzPct val="25000"/>
              <a:buFont typeface="Arial" charset="0"/>
              <a:buNone/>
            </a:pPr>
            <a:r>
              <a:rPr lang="ru-RU" sz="2200" dirty="0" smtClean="0">
                <a:solidFill>
                  <a:srgbClr val="19194D"/>
                </a:solidFill>
              </a:rPr>
              <a:t>а также разнообразную виртуальную имитацию Земли (живой Глобус) с управлением процессами изменения </a:t>
            </a:r>
            <a:r>
              <a:rPr lang="ru-RU" sz="2200" dirty="0" smtClean="0">
                <a:solidFill>
                  <a:srgbClr val="19194D"/>
                </a:solidFill>
              </a:rPr>
              <a:t>пространства и</a:t>
            </a:r>
            <a:r>
              <a:rPr lang="ru-RU" sz="2200" dirty="0" smtClean="0">
                <a:solidFill>
                  <a:srgbClr val="19194D"/>
                </a:solidFill>
              </a:rPr>
              <a:t> времени.</a:t>
            </a:r>
            <a:endParaRPr lang="en-US" sz="2200" dirty="0">
              <a:solidFill>
                <a:srgbClr val="19194D"/>
              </a:solidFill>
            </a:endParaRPr>
          </a:p>
        </p:txBody>
      </p:sp>
      <p:pic>
        <p:nvPicPr>
          <p:cNvPr id="23556" name="Shape 12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46507">
            <a:off x="5746750" y="1293813"/>
            <a:ext cx="3449638" cy="375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hape 130"/>
          <p:cNvSpPr txBox="1">
            <a:spLocks noGrp="1"/>
          </p:cNvSpPr>
          <p:nvPr>
            <p:ph type="title"/>
          </p:nvPr>
        </p:nvSpPr>
        <p:spPr>
          <a:xfrm>
            <a:off x="838200" y="228600"/>
            <a:ext cx="8077200" cy="952500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25000"/>
              <a:buFontTx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Характеристика проекта</a:t>
            </a:r>
          </a:p>
        </p:txBody>
      </p:sp>
      <p:sp>
        <p:nvSpPr>
          <p:cNvPr id="25602" name="Shape 131"/>
          <p:cNvSpPr txBox="1">
            <a:spLocks noChangeArrowheads="1"/>
          </p:cNvSpPr>
          <p:nvPr/>
        </p:nvSpPr>
        <p:spPr bwMode="auto">
          <a:xfrm>
            <a:off x="381000" y="1800225"/>
            <a:ext cx="7343775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20124D"/>
              </a:buClr>
              <a:buSzPct val="25000"/>
              <a:buFont typeface="Arial" charset="0"/>
              <a:buNone/>
            </a:pPr>
            <a:r>
              <a:rPr lang="en-US" sz="3000" b="1">
                <a:solidFill>
                  <a:srgbClr val="20124D"/>
                </a:solidFill>
              </a:rPr>
              <a:t>Целевая аудитория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260350" y="2579688"/>
            <a:ext cx="6413500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marL="457200" indent="-342900">
              <a:buClr>
                <a:srgbClr val="19194D"/>
              </a:buClr>
              <a:buSzPct val="100000"/>
              <a:buFont typeface="Arial" charset="0"/>
              <a:buChar char="●"/>
            </a:pPr>
            <a:r>
              <a:rPr lang="ru-RU" sz="1800" dirty="0" smtClean="0">
                <a:solidFill>
                  <a:srgbClr val="19194D"/>
                </a:solidFill>
              </a:rPr>
              <a:t>11-15 лет. Подростки, стремящиеся к знаниям, а не к их подтверждению в виде диплома или </a:t>
            </a:r>
            <a:r>
              <a:rPr lang="ru-RU" sz="1800" dirty="0" smtClean="0">
                <a:solidFill>
                  <a:srgbClr val="19194D"/>
                </a:solidFill>
              </a:rPr>
              <a:t>аттестата; особенно те, </a:t>
            </a:r>
            <a:r>
              <a:rPr lang="ru-RU" sz="1800" dirty="0" smtClean="0">
                <a:solidFill>
                  <a:srgbClr val="19194D"/>
                </a:solidFill>
              </a:rPr>
              <a:t>кто </a:t>
            </a:r>
            <a:r>
              <a:rPr lang="ru-RU" sz="1800" dirty="0" smtClean="0">
                <a:solidFill>
                  <a:srgbClr val="19194D"/>
                </a:solidFill>
              </a:rPr>
              <a:t>недоволен </a:t>
            </a:r>
            <a:r>
              <a:rPr lang="ru-RU" sz="1800" dirty="0" smtClean="0">
                <a:solidFill>
                  <a:srgbClr val="19194D"/>
                </a:solidFill>
              </a:rPr>
              <a:t>существующей системой образования. </a:t>
            </a:r>
            <a:r>
              <a:rPr lang="ru-RU" sz="1800" dirty="0" smtClean="0">
                <a:solidFill>
                  <a:srgbClr val="19194D"/>
                </a:solidFill>
              </a:rPr>
              <a:t>Современные </a:t>
            </a:r>
            <a:r>
              <a:rPr lang="ru-RU" sz="1800" dirty="0" err="1" smtClean="0">
                <a:solidFill>
                  <a:srgbClr val="19194D"/>
                </a:solidFill>
              </a:rPr>
              <a:t>тинейджеры</a:t>
            </a:r>
            <a:r>
              <a:rPr lang="ru-RU" sz="1800" dirty="0" smtClean="0">
                <a:solidFill>
                  <a:srgbClr val="19194D"/>
                </a:solidFill>
              </a:rPr>
              <a:t> живут </a:t>
            </a:r>
            <a:r>
              <a:rPr lang="ru-RU" sz="1800" dirty="0" smtClean="0">
                <a:solidFill>
                  <a:srgbClr val="19194D"/>
                </a:solidFill>
              </a:rPr>
              <a:t>в </a:t>
            </a:r>
            <a:r>
              <a:rPr lang="ru-RU" sz="1800" dirty="0" smtClean="0">
                <a:solidFill>
                  <a:srgbClr val="19194D"/>
                </a:solidFill>
              </a:rPr>
              <a:t>глобальном </a:t>
            </a:r>
            <a:r>
              <a:rPr lang="ru-RU" sz="1800" dirty="0" smtClean="0">
                <a:solidFill>
                  <a:srgbClr val="19194D"/>
                </a:solidFill>
              </a:rPr>
              <a:t>постоянно </a:t>
            </a:r>
            <a:r>
              <a:rPr lang="ru-RU" sz="1800" dirty="0" smtClean="0">
                <a:solidFill>
                  <a:srgbClr val="19194D"/>
                </a:solidFill>
              </a:rPr>
              <a:t>меняющемся </a:t>
            </a:r>
            <a:r>
              <a:rPr lang="ru-RU" sz="1800" dirty="0" smtClean="0">
                <a:solidFill>
                  <a:srgbClr val="19194D"/>
                </a:solidFill>
              </a:rPr>
              <a:t>информационном </a:t>
            </a:r>
            <a:r>
              <a:rPr lang="ru-RU" sz="1800" dirty="0" smtClean="0">
                <a:solidFill>
                  <a:srgbClr val="19194D"/>
                </a:solidFill>
              </a:rPr>
              <a:t>пространстве, и все, что помогает систематизировать их знания, воспринимается с интересом.</a:t>
            </a:r>
            <a:endParaRPr lang="ru-RU" sz="1800" dirty="0" smtClean="0">
              <a:solidFill>
                <a:srgbClr val="19194D"/>
              </a:solidFill>
            </a:endParaRPr>
          </a:p>
          <a:p>
            <a:pPr marL="457200" indent="-342900">
              <a:buClr>
                <a:srgbClr val="19194D"/>
              </a:buClr>
              <a:buSzPct val="100000"/>
              <a:buFont typeface="Arial" charset="0"/>
              <a:buChar char="●"/>
            </a:pPr>
            <a:endParaRPr lang="ru-RU" sz="1800" dirty="0" smtClean="0">
              <a:solidFill>
                <a:srgbClr val="19194D"/>
              </a:solidFill>
            </a:endParaRPr>
          </a:p>
          <a:p>
            <a:pPr marL="457200" indent="-342900">
              <a:buClr>
                <a:srgbClr val="19194D"/>
              </a:buClr>
              <a:buSzPct val="100000"/>
              <a:buFont typeface="Arial" charset="0"/>
              <a:buChar char="●"/>
            </a:pPr>
            <a:r>
              <a:rPr lang="ru-RU" sz="1800" dirty="0" smtClean="0">
                <a:solidFill>
                  <a:srgbClr val="19194D"/>
                </a:solidFill>
              </a:rPr>
              <a:t>Родители, ищущие способ привить ребёнку </a:t>
            </a:r>
            <a:r>
              <a:rPr lang="ru-RU" sz="1800" dirty="0" smtClean="0">
                <a:solidFill>
                  <a:srgbClr val="19194D"/>
                </a:solidFill>
              </a:rPr>
              <a:t>интерес к</a:t>
            </a:r>
            <a:r>
              <a:rPr lang="ru-RU" sz="1800" dirty="0" smtClean="0">
                <a:solidFill>
                  <a:srgbClr val="19194D"/>
                </a:solidFill>
              </a:rPr>
              <a:t> учёбе.</a:t>
            </a:r>
            <a:endParaRPr lang="ru-RU" sz="1800" dirty="0" smtClean="0">
              <a:solidFill>
                <a:srgbClr val="19194D"/>
              </a:solidFill>
            </a:endParaRPr>
          </a:p>
          <a:p>
            <a:pPr marL="457200" indent="-342900">
              <a:buClr>
                <a:srgbClr val="19194D"/>
              </a:buClr>
              <a:buSzPct val="25000"/>
              <a:buFont typeface="Arial" charset="0"/>
              <a:buNone/>
            </a:pPr>
            <a:endParaRPr lang="en-US" sz="1800" dirty="0">
              <a:solidFill>
                <a:srgbClr val="19194D"/>
              </a:solidFill>
            </a:endParaRPr>
          </a:p>
        </p:txBody>
      </p:sp>
      <p:pic>
        <p:nvPicPr>
          <p:cNvPr id="25604" name="Shape 13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73850" y="2282825"/>
            <a:ext cx="24701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hape 139"/>
          <p:cNvSpPr txBox="1">
            <a:spLocks noGrp="1"/>
          </p:cNvSpPr>
          <p:nvPr>
            <p:ph type="title"/>
          </p:nvPr>
        </p:nvSpPr>
        <p:spPr>
          <a:xfrm>
            <a:off x="838200" y="228600"/>
            <a:ext cx="8077200" cy="952500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25000"/>
              <a:buFontTx/>
              <a:buNone/>
            </a:pPr>
            <a:r>
              <a:rPr lang="en-US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Форма обучения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304800" y="1992313"/>
            <a:ext cx="6413500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marL="457200" indent="-355600">
              <a:buClr>
                <a:srgbClr val="19194D"/>
              </a:buClr>
              <a:buSzPct val="100000"/>
              <a:buFont typeface="Arial" charset="0"/>
              <a:buChar char="●"/>
            </a:pPr>
            <a:r>
              <a:rPr lang="ru-RU" sz="1900" dirty="0" smtClean="0">
                <a:solidFill>
                  <a:srgbClr val="19194D"/>
                </a:solidFill>
              </a:rPr>
              <a:t>Режим знаний. Это к</a:t>
            </a:r>
            <a:r>
              <a:rPr lang="en-US" sz="1900" dirty="0" err="1" smtClean="0">
                <a:solidFill>
                  <a:srgbClr val="19194D"/>
                </a:solidFill>
              </a:rPr>
              <a:t>урс</a:t>
            </a:r>
            <a:r>
              <a:rPr lang="en-US" sz="1900" dirty="0" smtClean="0">
                <a:solidFill>
                  <a:srgbClr val="19194D"/>
                </a:solidFill>
              </a:rPr>
              <a:t> </a:t>
            </a:r>
            <a:r>
              <a:rPr lang="en-US" sz="1900" dirty="0">
                <a:solidFill>
                  <a:srgbClr val="19194D"/>
                </a:solidFill>
              </a:rPr>
              <a:t>уроков, </a:t>
            </a:r>
            <a:r>
              <a:rPr lang="en-US" sz="1900" dirty="0" err="1">
                <a:solidFill>
                  <a:srgbClr val="19194D"/>
                </a:solidFill>
              </a:rPr>
              <a:t>интегрирующий</a:t>
            </a:r>
            <a:r>
              <a:rPr lang="en-US" sz="1900" dirty="0">
                <a:solidFill>
                  <a:srgbClr val="19194D"/>
                </a:solidFill>
              </a:rPr>
              <a:t> </a:t>
            </a:r>
            <a:r>
              <a:rPr lang="en-US" sz="1900" dirty="0" err="1">
                <a:solidFill>
                  <a:srgbClr val="19194D"/>
                </a:solidFill>
              </a:rPr>
              <a:t>развлекательный</a:t>
            </a:r>
            <a:r>
              <a:rPr lang="en-US" sz="1900" dirty="0">
                <a:solidFill>
                  <a:srgbClr val="19194D"/>
                </a:solidFill>
              </a:rPr>
              <a:t> и </a:t>
            </a:r>
            <a:r>
              <a:rPr lang="en-US" sz="1900" dirty="0" err="1">
                <a:solidFill>
                  <a:srgbClr val="19194D"/>
                </a:solidFill>
              </a:rPr>
              <a:t>образовательный</a:t>
            </a:r>
            <a:r>
              <a:rPr lang="en-US" sz="1900" dirty="0">
                <a:solidFill>
                  <a:srgbClr val="19194D"/>
                </a:solidFill>
              </a:rPr>
              <a:t> </a:t>
            </a:r>
            <a:r>
              <a:rPr lang="en-US" sz="1900" dirty="0" err="1">
                <a:solidFill>
                  <a:srgbClr val="19194D"/>
                </a:solidFill>
              </a:rPr>
              <a:t>элемент</a:t>
            </a:r>
            <a:r>
              <a:rPr lang="en-US" sz="1900" dirty="0">
                <a:solidFill>
                  <a:srgbClr val="19194D"/>
                </a:solidFill>
              </a:rPr>
              <a:t>. </a:t>
            </a:r>
            <a:r>
              <a:rPr lang="en-US" sz="1900" dirty="0" err="1">
                <a:solidFill>
                  <a:srgbClr val="19194D"/>
                </a:solidFill>
              </a:rPr>
              <a:t>Анимационные</a:t>
            </a:r>
            <a:r>
              <a:rPr lang="en-US" sz="1900" dirty="0">
                <a:solidFill>
                  <a:srgbClr val="19194D"/>
                </a:solidFill>
              </a:rPr>
              <a:t> </a:t>
            </a:r>
            <a:r>
              <a:rPr lang="en-US" sz="1900" dirty="0" err="1">
                <a:solidFill>
                  <a:srgbClr val="19194D"/>
                </a:solidFill>
              </a:rPr>
              <a:t>фильмы</a:t>
            </a:r>
            <a:r>
              <a:rPr lang="en-US" sz="1900" dirty="0">
                <a:solidFill>
                  <a:srgbClr val="19194D"/>
                </a:solidFill>
              </a:rPr>
              <a:t> и </a:t>
            </a:r>
            <a:r>
              <a:rPr lang="ru-RU" sz="1900" dirty="0" smtClean="0">
                <a:solidFill>
                  <a:srgbClr val="19194D"/>
                </a:solidFill>
              </a:rPr>
              <a:t>живой Глобус</a:t>
            </a:r>
            <a:r>
              <a:rPr lang="en-US" sz="1900" dirty="0" smtClean="0">
                <a:solidFill>
                  <a:srgbClr val="19194D"/>
                </a:solidFill>
              </a:rPr>
              <a:t>, </a:t>
            </a:r>
            <a:r>
              <a:rPr lang="en-US" sz="1900" dirty="0" err="1">
                <a:solidFill>
                  <a:srgbClr val="19194D"/>
                </a:solidFill>
              </a:rPr>
              <a:t>на</a:t>
            </a:r>
            <a:r>
              <a:rPr lang="en-US" sz="1900" dirty="0">
                <a:solidFill>
                  <a:srgbClr val="19194D"/>
                </a:solidFill>
              </a:rPr>
              <a:t> </a:t>
            </a:r>
            <a:r>
              <a:rPr lang="en-US" sz="1900" dirty="0" err="1">
                <a:solidFill>
                  <a:srgbClr val="19194D"/>
                </a:solidFill>
              </a:rPr>
              <a:t>котором</a:t>
            </a:r>
            <a:r>
              <a:rPr lang="en-US" sz="1900" dirty="0">
                <a:solidFill>
                  <a:srgbClr val="19194D"/>
                </a:solidFill>
              </a:rPr>
              <a:t> </a:t>
            </a:r>
            <a:r>
              <a:rPr lang="en-US" sz="1900" dirty="0" err="1">
                <a:solidFill>
                  <a:srgbClr val="19194D"/>
                </a:solidFill>
              </a:rPr>
              <a:t>появляются</a:t>
            </a:r>
            <a:r>
              <a:rPr lang="en-US" sz="1900" dirty="0">
                <a:solidFill>
                  <a:srgbClr val="19194D"/>
                </a:solidFill>
              </a:rPr>
              <a:t> </a:t>
            </a:r>
            <a:r>
              <a:rPr lang="en-US" sz="1900" dirty="0" err="1">
                <a:solidFill>
                  <a:srgbClr val="19194D"/>
                </a:solidFill>
              </a:rPr>
              <a:t>данные</a:t>
            </a:r>
            <a:r>
              <a:rPr lang="en-US" sz="1900" dirty="0">
                <a:solidFill>
                  <a:srgbClr val="19194D"/>
                </a:solidFill>
              </a:rPr>
              <a:t>, а </a:t>
            </a:r>
            <a:r>
              <a:rPr lang="en-US" sz="1900" dirty="0" err="1">
                <a:solidFill>
                  <a:srgbClr val="19194D"/>
                </a:solidFill>
              </a:rPr>
              <a:t>также</a:t>
            </a:r>
            <a:r>
              <a:rPr lang="en-US" sz="1900" dirty="0">
                <a:solidFill>
                  <a:srgbClr val="19194D"/>
                </a:solidFill>
              </a:rPr>
              <a:t> </a:t>
            </a:r>
            <a:r>
              <a:rPr lang="en-US" sz="1900" dirty="0" err="1">
                <a:solidFill>
                  <a:srgbClr val="19194D"/>
                </a:solidFill>
              </a:rPr>
              <a:t>закадровый</a:t>
            </a:r>
            <a:r>
              <a:rPr lang="en-US" sz="1900" dirty="0">
                <a:solidFill>
                  <a:srgbClr val="19194D"/>
                </a:solidFill>
              </a:rPr>
              <a:t> </a:t>
            </a:r>
            <a:r>
              <a:rPr lang="en-US" sz="1900" dirty="0" err="1">
                <a:solidFill>
                  <a:srgbClr val="19194D"/>
                </a:solidFill>
              </a:rPr>
              <a:t>голос</a:t>
            </a:r>
            <a:r>
              <a:rPr lang="en-US" sz="1900" dirty="0">
                <a:solidFill>
                  <a:srgbClr val="19194D"/>
                </a:solidFill>
              </a:rPr>
              <a:t>, </a:t>
            </a:r>
            <a:r>
              <a:rPr lang="en-US" sz="1900" dirty="0" err="1" smtClean="0">
                <a:solidFill>
                  <a:srgbClr val="19194D"/>
                </a:solidFill>
              </a:rPr>
              <a:t>объясняющий</a:t>
            </a:r>
            <a:r>
              <a:rPr lang="ru-RU" sz="1900" dirty="0" smtClean="0">
                <a:solidFill>
                  <a:srgbClr val="19194D"/>
                </a:solidFill>
              </a:rPr>
              <a:t>,</a:t>
            </a:r>
            <a:r>
              <a:rPr lang="en-US" sz="1900" dirty="0" smtClean="0">
                <a:solidFill>
                  <a:srgbClr val="19194D"/>
                </a:solidFill>
              </a:rPr>
              <a:t> </a:t>
            </a:r>
            <a:r>
              <a:rPr lang="en-US" sz="1900" dirty="0" err="1">
                <a:solidFill>
                  <a:srgbClr val="19194D"/>
                </a:solidFill>
              </a:rPr>
              <a:t>что</a:t>
            </a:r>
            <a:r>
              <a:rPr lang="en-US" sz="1900" dirty="0">
                <a:solidFill>
                  <a:srgbClr val="19194D"/>
                </a:solidFill>
              </a:rPr>
              <a:t> с </a:t>
            </a:r>
            <a:r>
              <a:rPr lang="en-US" sz="1900" dirty="0" err="1">
                <a:solidFill>
                  <a:srgbClr val="19194D"/>
                </a:solidFill>
              </a:rPr>
              <a:t>чем</a:t>
            </a:r>
            <a:r>
              <a:rPr lang="en-US" sz="1900" dirty="0">
                <a:solidFill>
                  <a:srgbClr val="19194D"/>
                </a:solidFill>
              </a:rPr>
              <a:t> </a:t>
            </a:r>
            <a:r>
              <a:rPr lang="en-US" sz="1900" dirty="0" err="1">
                <a:solidFill>
                  <a:srgbClr val="19194D"/>
                </a:solidFill>
              </a:rPr>
              <a:t>соотносится</a:t>
            </a:r>
            <a:r>
              <a:rPr lang="en-US" sz="1900" dirty="0" smtClean="0">
                <a:solidFill>
                  <a:srgbClr val="19194D"/>
                </a:solidFill>
              </a:rPr>
              <a:t>.</a:t>
            </a:r>
            <a:endParaRPr lang="ru-RU" sz="1900" dirty="0" smtClean="0">
              <a:solidFill>
                <a:srgbClr val="19194D"/>
              </a:solidFill>
            </a:endParaRPr>
          </a:p>
          <a:p>
            <a:pPr marL="457200" indent="-355600">
              <a:buClr>
                <a:srgbClr val="19194D"/>
              </a:buClr>
              <a:buSzPct val="100000"/>
            </a:pPr>
            <a:endParaRPr lang="ru-RU" sz="2000" dirty="0">
              <a:solidFill>
                <a:srgbClr val="19194D"/>
              </a:solidFill>
            </a:endParaRPr>
          </a:p>
          <a:p>
            <a:pPr marL="457200" indent="-355600">
              <a:buClr>
                <a:srgbClr val="19194D"/>
              </a:buClr>
              <a:buSzPct val="100000"/>
              <a:buFont typeface="Arial" charset="0"/>
              <a:buChar char="●"/>
            </a:pPr>
            <a:r>
              <a:rPr lang="en-US" sz="1900" dirty="0" err="1">
                <a:solidFill>
                  <a:srgbClr val="19194D"/>
                </a:solidFill>
              </a:rPr>
              <a:t>Свободное</a:t>
            </a:r>
            <a:r>
              <a:rPr lang="en-US" sz="1900" dirty="0">
                <a:solidFill>
                  <a:srgbClr val="19194D"/>
                </a:solidFill>
              </a:rPr>
              <a:t> исследование </a:t>
            </a:r>
            <a:r>
              <a:rPr lang="en-US" sz="1900" dirty="0" err="1">
                <a:solidFill>
                  <a:srgbClr val="19194D"/>
                </a:solidFill>
              </a:rPr>
              <a:t>мира</a:t>
            </a:r>
            <a:r>
              <a:rPr lang="en-US" sz="1900" dirty="0">
                <a:solidFill>
                  <a:srgbClr val="19194D"/>
                </a:solidFill>
              </a:rPr>
              <a:t>. </a:t>
            </a:r>
            <a:r>
              <a:rPr lang="en-US" sz="1900" dirty="0" err="1">
                <a:solidFill>
                  <a:srgbClr val="19194D"/>
                </a:solidFill>
              </a:rPr>
              <a:t>Работа</a:t>
            </a:r>
            <a:r>
              <a:rPr lang="en-US" sz="1900" dirty="0">
                <a:solidFill>
                  <a:srgbClr val="19194D"/>
                </a:solidFill>
              </a:rPr>
              <a:t> с </a:t>
            </a:r>
            <a:r>
              <a:rPr lang="en-US" sz="1900" dirty="0" err="1">
                <a:solidFill>
                  <a:srgbClr val="19194D"/>
                </a:solidFill>
              </a:rPr>
              <a:t>базой</a:t>
            </a:r>
            <a:r>
              <a:rPr lang="en-US" sz="1900" dirty="0">
                <a:solidFill>
                  <a:srgbClr val="19194D"/>
                </a:solidFill>
              </a:rPr>
              <a:t> </a:t>
            </a:r>
            <a:r>
              <a:rPr lang="en-US" sz="1900" dirty="0" err="1">
                <a:solidFill>
                  <a:srgbClr val="19194D"/>
                </a:solidFill>
              </a:rPr>
              <a:t>данных</a:t>
            </a:r>
            <a:r>
              <a:rPr lang="en-US" sz="1900" dirty="0">
                <a:solidFill>
                  <a:srgbClr val="19194D"/>
                </a:solidFill>
              </a:rPr>
              <a:t> в </a:t>
            </a:r>
            <a:r>
              <a:rPr lang="en-US" sz="1900" dirty="0" err="1">
                <a:solidFill>
                  <a:srgbClr val="19194D"/>
                </a:solidFill>
              </a:rPr>
              <a:t>виде</a:t>
            </a:r>
            <a:r>
              <a:rPr lang="en-US" sz="1900" dirty="0">
                <a:solidFill>
                  <a:srgbClr val="19194D"/>
                </a:solidFill>
              </a:rPr>
              <a:t> </a:t>
            </a:r>
            <a:r>
              <a:rPr lang="en-US" sz="1900" dirty="0" err="1">
                <a:solidFill>
                  <a:srgbClr val="19194D"/>
                </a:solidFill>
              </a:rPr>
              <a:t>интерактивного</a:t>
            </a:r>
            <a:r>
              <a:rPr lang="en-US" sz="1900" dirty="0">
                <a:solidFill>
                  <a:srgbClr val="19194D"/>
                </a:solidFill>
              </a:rPr>
              <a:t> </a:t>
            </a:r>
            <a:r>
              <a:rPr lang="ru-RU" sz="1900" dirty="0" smtClean="0">
                <a:solidFill>
                  <a:srgbClr val="19194D"/>
                </a:solidFill>
              </a:rPr>
              <a:t>реалистичного Глобуса</a:t>
            </a:r>
            <a:r>
              <a:rPr lang="en-US" sz="1900" dirty="0" smtClean="0">
                <a:solidFill>
                  <a:srgbClr val="19194D"/>
                </a:solidFill>
              </a:rPr>
              <a:t>.</a:t>
            </a:r>
            <a:endParaRPr lang="en-US" sz="1900" dirty="0">
              <a:solidFill>
                <a:srgbClr val="19194D"/>
              </a:solidFill>
            </a:endParaRPr>
          </a:p>
          <a:p>
            <a:pPr marL="457200" indent="-355600">
              <a:buClr>
                <a:srgbClr val="000000"/>
              </a:buClr>
              <a:buFont typeface="Arial" charset="0"/>
              <a:buNone/>
            </a:pPr>
            <a:endParaRPr lang="ru-RU" sz="2000" dirty="0">
              <a:solidFill>
                <a:srgbClr val="19194D"/>
              </a:solidFill>
            </a:endParaRPr>
          </a:p>
          <a:p>
            <a:pPr marL="457200" indent="-355600">
              <a:buClr>
                <a:srgbClr val="19194D"/>
              </a:buClr>
              <a:buSzPct val="100000"/>
              <a:buFont typeface="Arial" charset="0"/>
              <a:buChar char="●"/>
            </a:pPr>
            <a:r>
              <a:rPr lang="ru-RU" sz="1900" dirty="0" smtClean="0">
                <a:solidFill>
                  <a:srgbClr val="19194D"/>
                </a:solidFill>
              </a:rPr>
              <a:t>Режим следопыта - и</a:t>
            </a:r>
            <a:r>
              <a:rPr lang="en-US" sz="1900" dirty="0" err="1" smtClean="0">
                <a:solidFill>
                  <a:srgbClr val="19194D"/>
                </a:solidFill>
              </a:rPr>
              <a:t>гровая</a:t>
            </a:r>
            <a:r>
              <a:rPr lang="en-US" sz="1900" dirty="0" smtClean="0">
                <a:solidFill>
                  <a:srgbClr val="19194D"/>
                </a:solidFill>
              </a:rPr>
              <a:t> </a:t>
            </a:r>
            <a:r>
              <a:rPr lang="en-US" sz="1900" dirty="0" err="1">
                <a:solidFill>
                  <a:srgbClr val="19194D"/>
                </a:solidFill>
              </a:rPr>
              <a:t>форма</a:t>
            </a:r>
            <a:r>
              <a:rPr lang="en-US" sz="1900" dirty="0">
                <a:solidFill>
                  <a:srgbClr val="19194D"/>
                </a:solidFill>
              </a:rPr>
              <a:t>, в </a:t>
            </a:r>
            <a:r>
              <a:rPr lang="en-US" sz="1900" dirty="0" err="1">
                <a:solidFill>
                  <a:srgbClr val="19194D"/>
                </a:solidFill>
              </a:rPr>
              <a:t>которой</a:t>
            </a:r>
            <a:r>
              <a:rPr lang="en-US" sz="1900" dirty="0">
                <a:solidFill>
                  <a:srgbClr val="19194D"/>
                </a:solidFill>
              </a:rPr>
              <a:t> </a:t>
            </a:r>
            <a:r>
              <a:rPr lang="en-US" sz="1900" dirty="0" err="1">
                <a:solidFill>
                  <a:srgbClr val="19194D"/>
                </a:solidFill>
              </a:rPr>
              <a:t>ученику</a:t>
            </a:r>
            <a:r>
              <a:rPr lang="en-US" sz="1900" dirty="0">
                <a:solidFill>
                  <a:srgbClr val="19194D"/>
                </a:solidFill>
              </a:rPr>
              <a:t> </a:t>
            </a:r>
            <a:r>
              <a:rPr lang="en-US" sz="1900" dirty="0" err="1">
                <a:solidFill>
                  <a:srgbClr val="19194D"/>
                </a:solidFill>
              </a:rPr>
              <a:t>предстоит</a:t>
            </a:r>
            <a:r>
              <a:rPr lang="en-US" sz="1900" dirty="0">
                <a:solidFill>
                  <a:srgbClr val="19194D"/>
                </a:solidFill>
              </a:rPr>
              <a:t> </a:t>
            </a:r>
            <a:r>
              <a:rPr lang="en-US" sz="1900" dirty="0" err="1">
                <a:solidFill>
                  <a:srgbClr val="19194D"/>
                </a:solidFill>
              </a:rPr>
              <a:t>разгадывать</a:t>
            </a:r>
            <a:r>
              <a:rPr lang="en-US" sz="1900" dirty="0">
                <a:solidFill>
                  <a:srgbClr val="19194D"/>
                </a:solidFill>
              </a:rPr>
              <a:t> </a:t>
            </a:r>
            <a:r>
              <a:rPr lang="en-US" sz="1900" dirty="0" err="1">
                <a:solidFill>
                  <a:srgbClr val="19194D"/>
                </a:solidFill>
              </a:rPr>
              <a:t>квесты</a:t>
            </a:r>
            <a:r>
              <a:rPr lang="en-US" sz="1900" dirty="0">
                <a:solidFill>
                  <a:srgbClr val="19194D"/>
                </a:solidFill>
              </a:rPr>
              <a:t> </a:t>
            </a:r>
            <a:r>
              <a:rPr lang="en-US" sz="1900" dirty="0" err="1">
                <a:solidFill>
                  <a:srgbClr val="19194D"/>
                </a:solidFill>
              </a:rPr>
              <a:t>путём</a:t>
            </a:r>
            <a:r>
              <a:rPr lang="en-US" sz="1900" dirty="0">
                <a:solidFill>
                  <a:srgbClr val="19194D"/>
                </a:solidFill>
              </a:rPr>
              <a:t> </a:t>
            </a:r>
            <a:r>
              <a:rPr lang="en-US" sz="1900" dirty="0" err="1">
                <a:solidFill>
                  <a:srgbClr val="19194D"/>
                </a:solidFill>
              </a:rPr>
              <a:t>самостоятельного</a:t>
            </a:r>
            <a:r>
              <a:rPr lang="en-US" sz="1900" dirty="0">
                <a:solidFill>
                  <a:srgbClr val="19194D"/>
                </a:solidFill>
              </a:rPr>
              <a:t> </a:t>
            </a:r>
            <a:r>
              <a:rPr lang="en-US" sz="1900" dirty="0" err="1">
                <a:solidFill>
                  <a:srgbClr val="19194D"/>
                </a:solidFill>
              </a:rPr>
              <a:t>исследования</a:t>
            </a:r>
            <a:r>
              <a:rPr lang="en-US" sz="1900" dirty="0">
                <a:solidFill>
                  <a:srgbClr val="19194D"/>
                </a:solidFill>
              </a:rPr>
              <a:t> </a:t>
            </a:r>
            <a:r>
              <a:rPr lang="en-US" sz="1900" dirty="0" err="1">
                <a:solidFill>
                  <a:srgbClr val="19194D"/>
                </a:solidFill>
              </a:rPr>
              <a:t>мира</a:t>
            </a:r>
            <a:r>
              <a:rPr lang="en-US" sz="1900" dirty="0">
                <a:solidFill>
                  <a:srgbClr val="19194D"/>
                </a:solidFill>
              </a:rPr>
              <a:t> и </a:t>
            </a:r>
            <a:r>
              <a:rPr lang="en-US" sz="1900" dirty="0" err="1">
                <a:solidFill>
                  <a:srgbClr val="19194D"/>
                </a:solidFill>
              </a:rPr>
              <a:t>нахождения</a:t>
            </a:r>
            <a:r>
              <a:rPr lang="en-US" sz="1900" dirty="0">
                <a:solidFill>
                  <a:srgbClr val="19194D"/>
                </a:solidFill>
              </a:rPr>
              <a:t> </a:t>
            </a:r>
            <a:r>
              <a:rPr lang="en-US" sz="1900" dirty="0" err="1">
                <a:solidFill>
                  <a:srgbClr val="19194D"/>
                </a:solidFill>
              </a:rPr>
              <a:t>нужных</a:t>
            </a:r>
            <a:r>
              <a:rPr lang="en-US" sz="1900" dirty="0">
                <a:solidFill>
                  <a:srgbClr val="19194D"/>
                </a:solidFill>
              </a:rPr>
              <a:t> </a:t>
            </a:r>
            <a:r>
              <a:rPr lang="en-US" sz="1900" dirty="0" err="1">
                <a:solidFill>
                  <a:srgbClr val="19194D"/>
                </a:solidFill>
              </a:rPr>
              <a:t>фактов</a:t>
            </a:r>
            <a:r>
              <a:rPr lang="en-US" sz="1900" dirty="0">
                <a:solidFill>
                  <a:srgbClr val="19194D"/>
                </a:solidFill>
              </a:rPr>
              <a:t>. </a:t>
            </a:r>
            <a:endParaRPr lang="ru-RU" sz="1900" b="1" dirty="0" smtClean="0">
              <a:solidFill>
                <a:srgbClr val="19194D"/>
              </a:solidFill>
            </a:endParaRPr>
          </a:p>
          <a:p>
            <a:pPr marL="457200" indent="-355600">
              <a:buClr>
                <a:srgbClr val="19194D"/>
              </a:buClr>
              <a:buSzPct val="100000"/>
              <a:buFont typeface="Arial" charset="0"/>
              <a:buChar char="●"/>
            </a:pPr>
            <a:endParaRPr lang="ru-RU" sz="1900" dirty="0" smtClean="0">
              <a:solidFill>
                <a:srgbClr val="19194D"/>
              </a:solidFill>
            </a:endParaRPr>
          </a:p>
          <a:p>
            <a:pPr marL="457200" indent="-355600">
              <a:buClr>
                <a:srgbClr val="19194D"/>
              </a:buClr>
              <a:buSzPct val="100000"/>
              <a:buFont typeface="Arial" charset="0"/>
              <a:buChar char="●"/>
            </a:pPr>
            <a:r>
              <a:rPr lang="en-US" sz="1900" dirty="0" smtClean="0">
                <a:solidFill>
                  <a:srgbClr val="19194D"/>
                </a:solidFill>
              </a:rPr>
              <a:t>AR </a:t>
            </a:r>
            <a:r>
              <a:rPr lang="ru-RU" sz="1900" dirty="0" smtClean="0">
                <a:solidFill>
                  <a:srgbClr val="19194D"/>
                </a:solidFill>
              </a:rPr>
              <a:t>режим. </a:t>
            </a:r>
          </a:p>
        </p:txBody>
      </p:sp>
      <p:pic>
        <p:nvPicPr>
          <p:cNvPr id="27651" name="Shape 141"/>
          <p:cNvPicPr preferRelativeResize="0">
            <a:picLocks noChangeAspect="1" noChangeArrowheads="1"/>
          </p:cNvPicPr>
          <p:nvPr/>
        </p:nvPicPr>
        <p:blipFill>
          <a:blip r:embed="rId3"/>
          <a:srcRect r="3520"/>
          <a:stretch>
            <a:fillRect/>
          </a:stretch>
        </p:blipFill>
        <p:spPr bwMode="auto">
          <a:xfrm>
            <a:off x="6184900" y="3840163"/>
            <a:ext cx="2959100" cy="245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Shape 142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2888" y="1941513"/>
            <a:ext cx="2414587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hape 147"/>
          <p:cNvSpPr txBox="1">
            <a:spLocks noGrp="1"/>
          </p:cNvSpPr>
          <p:nvPr>
            <p:ph type="title"/>
          </p:nvPr>
        </p:nvSpPr>
        <p:spPr>
          <a:xfrm>
            <a:off x="838200" y="228600"/>
            <a:ext cx="8077200" cy="952500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25000"/>
              <a:buFontTx/>
              <a:buNone/>
            </a:pPr>
            <a:r>
              <a:rPr lang="ru-RU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Развлекательный </a:t>
            </a:r>
            <a:r>
              <a:rPr lang="ru-RU" dirty="0" err="1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контент</a:t>
            </a:r>
            <a:endParaRPr lang="en-US" dirty="0" smtClean="0">
              <a:solidFill>
                <a:srgbClr val="FFFFFF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29698" name="Shape 148"/>
          <p:cNvSpPr txBox="1">
            <a:spLocks noGrp="1"/>
          </p:cNvSpPr>
          <p:nvPr>
            <p:ph type="body" idx="1"/>
          </p:nvPr>
        </p:nvSpPr>
        <p:spPr>
          <a:xfrm>
            <a:off x="44450" y="1828800"/>
            <a:ext cx="8870950" cy="4743472"/>
          </a:xfrm>
        </p:spPr>
        <p:txBody>
          <a:bodyPr tIns="45700" bIns="45700"/>
          <a:lstStyle/>
          <a:p>
            <a:pPr indent="0" algn="just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None/>
            </a:pPr>
            <a:r>
              <a:rPr lang="ru-RU" sz="20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«</a:t>
            </a:r>
            <a:r>
              <a:rPr lang="ru-RU" sz="20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Пасхалки</a:t>
            </a:r>
            <a:r>
              <a:rPr lang="ru-RU" sz="20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», вступления и заключения — это не просто развлекательный </a:t>
            </a:r>
            <a:r>
              <a:rPr lang="ru-RU" sz="20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контент</a:t>
            </a:r>
            <a:r>
              <a:rPr lang="ru-RU" sz="20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. Они эмоционально вовлекают пользователя в процесс исследования, позволяют прочувствовать другие эпохи. Помимо этого, «</a:t>
            </a:r>
            <a:r>
              <a:rPr lang="ru-RU" sz="20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пасхалки</a:t>
            </a:r>
            <a:r>
              <a:rPr lang="ru-RU" sz="20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» — своего рода награда тем, кто стремится к знаниям.</a:t>
            </a:r>
          </a:p>
          <a:p>
            <a:pPr indent="0" algn="just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None/>
            </a:pPr>
            <a:endParaRPr lang="ru-RU" sz="2000" dirty="0" smtClean="0">
              <a:solidFill>
                <a:srgbClr val="19194D"/>
              </a:solidFill>
              <a:latin typeface="Arial" charset="0"/>
              <a:cs typeface="Arial" charset="0"/>
              <a:sym typeface="Arial" charset="0"/>
            </a:endParaRPr>
          </a:p>
          <a:p>
            <a:pPr indent="0" algn="just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None/>
            </a:pPr>
            <a:r>
              <a:rPr lang="ru-RU" sz="20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В «</a:t>
            </a:r>
            <a:r>
              <a:rPr lang="ru-RU" sz="20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ДинаМире</a:t>
            </a:r>
            <a:r>
              <a:rPr lang="ru-RU" sz="20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» можно найти что угодно, от клипа из картин известного художника до отрывков </a:t>
            </a:r>
            <a:r>
              <a:rPr lang="ru-RU" sz="20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радиопереговоров</a:t>
            </a:r>
            <a:r>
              <a:rPr lang="ru-RU" sz="20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 пропавших пилотов. Анимационные фильмы, цитаты, музыкальные произведения — разбитые на части, они держат интригу на протяжении всего курса. А еще в этих «</a:t>
            </a:r>
            <a:r>
              <a:rPr lang="ru-RU" sz="20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секретиках</a:t>
            </a:r>
            <a:r>
              <a:rPr lang="ru-RU" sz="20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» есть подсказки. «</a:t>
            </a:r>
            <a:r>
              <a:rPr lang="ru-RU" sz="2000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Пасхалки</a:t>
            </a:r>
            <a:r>
              <a:rPr lang="ru-RU" sz="20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» можно найти не только в режиме свободного исследования на Глобусе, — они необходимы для продолжения игры в режиме следопыта, когда пользователь должен самостоятельно раскрыть подробности сюжета.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153"/>
          <p:cNvSpPr txBox="1">
            <a:spLocks noGrp="1"/>
          </p:cNvSpPr>
          <p:nvPr>
            <p:ph type="title"/>
          </p:nvPr>
        </p:nvSpPr>
        <p:spPr>
          <a:xfrm>
            <a:off x="838200" y="228600"/>
            <a:ext cx="8077200" cy="952500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25000"/>
              <a:buFontTx/>
              <a:buNone/>
            </a:pPr>
            <a:r>
              <a:rPr lang="ru-RU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Режим знаний</a:t>
            </a:r>
            <a:endParaRPr lang="en-US" dirty="0" smtClean="0">
              <a:solidFill>
                <a:srgbClr val="FFFFFF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31746" name="Shape 154"/>
          <p:cNvSpPr txBox="1">
            <a:spLocks noGrp="1"/>
          </p:cNvSpPr>
          <p:nvPr>
            <p:ph type="body" idx="1"/>
          </p:nvPr>
        </p:nvSpPr>
        <p:spPr>
          <a:xfrm>
            <a:off x="33338" y="2071688"/>
            <a:ext cx="6770687" cy="4684712"/>
          </a:xfrm>
        </p:spPr>
        <p:txBody>
          <a:bodyPr tIns="45700" bIns="45700"/>
          <a:lstStyle/>
          <a:p>
            <a:pPr indent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Tx/>
              <a:buNone/>
            </a:pPr>
            <a:endParaRPr lang="ru-RU" sz="1900" dirty="0" smtClean="0">
              <a:solidFill>
                <a:srgbClr val="19194D"/>
              </a:solidFill>
              <a:latin typeface="Arial" charset="0"/>
              <a:cs typeface="Arial" charset="0"/>
              <a:sym typeface="Arial" charset="0"/>
            </a:endParaRPr>
          </a:p>
          <a:p>
            <a:pPr indent="0" eaLnBrk="1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25000"/>
              <a:buNone/>
            </a:pPr>
            <a:r>
              <a:rPr lang="ru-RU" sz="22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Это первая и самая легкая форма работы с </a:t>
            </a:r>
            <a:r>
              <a:rPr lang="ru-RU" sz="2200" b="1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«</a:t>
            </a:r>
            <a:r>
              <a:rPr lang="ru-RU" sz="2200" b="1" dirty="0" err="1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ДинаМир</a:t>
            </a:r>
            <a:r>
              <a:rPr lang="ru-RU" sz="2200" b="1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». </a:t>
            </a:r>
            <a:r>
              <a:rPr lang="ru-RU" sz="22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Представляет собой курс уроков, на котором программа сама «ведет» ученика, </a:t>
            </a:r>
            <a:r>
              <a:rPr lang="ru-RU" sz="22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для </a:t>
            </a:r>
            <a:r>
              <a:rPr lang="ru-RU" sz="22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получения знаний ему нужно лишь любопытство, которое обеспечивается развлекательной частью. </a:t>
            </a:r>
          </a:p>
          <a:p>
            <a:pPr indent="0" eaLnBrk="1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25000"/>
              <a:buNone/>
            </a:pPr>
            <a:r>
              <a:rPr lang="ru-RU" sz="22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Режим знаний предназначен </a:t>
            </a:r>
            <a:r>
              <a:rPr lang="ru-RU" sz="22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для помощи в освоении школьной программы и сдаче экзаменов. После прохождения уроков ученикам </a:t>
            </a:r>
            <a:r>
              <a:rPr lang="ru-RU" sz="22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предлагаются свободное исследование или игровая </a:t>
            </a:r>
            <a:r>
              <a:rPr lang="ru-RU" sz="2200" dirty="0" smtClean="0">
                <a:solidFill>
                  <a:srgbClr val="19194D"/>
                </a:solidFill>
                <a:latin typeface="Arial" charset="0"/>
                <a:cs typeface="Arial" charset="0"/>
                <a:sym typeface="Arial" charset="0"/>
              </a:rPr>
              <a:t>форма.</a:t>
            </a:r>
            <a:endParaRPr lang="en-US" sz="2200" dirty="0" smtClean="0">
              <a:solidFill>
                <a:srgbClr val="19194D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31747" name="Shape 15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9415" y="1308101"/>
            <a:ext cx="2608385" cy="262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PPP_SGLOB_TXT_Reach_For_It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PP_SGLOB_TXT_Reach_For_It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374</Words>
  <Application>Microsoft Macintosh PowerPoint</Application>
  <PresentationFormat>Экран (4:3)</PresentationFormat>
  <Paragraphs>117</Paragraphs>
  <Slides>25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1_PPP_SGLOB_TXT_Reach_For_It</vt:lpstr>
      <vt:lpstr>PPP_SGLOB_TXT_Reach_For_It</vt:lpstr>
      <vt:lpstr>Интерактивная образовательно-развлекательная  программа </vt:lpstr>
      <vt:lpstr>«Природа так обо всем позаботилась, что   повсюду ты находишь, чему учиться».        Леонардо да Винчи</vt:lpstr>
      <vt:lpstr>Содержание</vt:lpstr>
      <vt:lpstr>Цель проекта</vt:lpstr>
      <vt:lpstr>Характеристика проекта</vt:lpstr>
      <vt:lpstr>Характеристика проекта</vt:lpstr>
      <vt:lpstr>Форма обучения</vt:lpstr>
      <vt:lpstr>Развлекательный контент</vt:lpstr>
      <vt:lpstr>Режим знаний</vt:lpstr>
      <vt:lpstr>Режим знаний</vt:lpstr>
      <vt:lpstr>Режим знаний</vt:lpstr>
      <vt:lpstr>Режим знаний</vt:lpstr>
      <vt:lpstr>Режим следопыта</vt:lpstr>
      <vt:lpstr>Режим следопыта</vt:lpstr>
      <vt:lpstr>Режим следопыта</vt:lpstr>
      <vt:lpstr>Пример квеста</vt:lpstr>
      <vt:lpstr>Свободное исследование</vt:lpstr>
      <vt:lpstr>Возможности свободного исследования</vt:lpstr>
      <vt:lpstr>Возможности свободного исследования</vt:lpstr>
      <vt:lpstr>Возможности свободного исследования</vt:lpstr>
      <vt:lpstr>Возможности свободного исследования</vt:lpstr>
      <vt:lpstr>AR-приложение (режим путешественника)</vt:lpstr>
      <vt:lpstr>Слайд 23</vt:lpstr>
      <vt:lpstr>Перспективы программы</vt:lpstr>
      <vt:lpstr>Создатели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интерактивной образовательно-развлекательной программы</dc:title>
  <dc:creator>Тимур</dc:creator>
  <cp:lastModifiedBy>Инна Бартош</cp:lastModifiedBy>
  <cp:revision>51</cp:revision>
  <dcterms:modified xsi:type="dcterms:W3CDTF">2018-01-11T11:44:29Z</dcterms:modified>
</cp:coreProperties>
</file>